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39"/>
  </p:notesMasterIdLst>
  <p:handoutMasterIdLst>
    <p:handoutMasterId r:id="rId40"/>
  </p:handoutMasterIdLst>
  <p:sldIdLst>
    <p:sldId id="256" r:id="rId2"/>
    <p:sldId id="321" r:id="rId3"/>
    <p:sldId id="411" r:id="rId4"/>
    <p:sldId id="390" r:id="rId5"/>
    <p:sldId id="391" r:id="rId6"/>
    <p:sldId id="392" r:id="rId7"/>
    <p:sldId id="433" r:id="rId8"/>
    <p:sldId id="389" r:id="rId9"/>
    <p:sldId id="429" r:id="rId10"/>
    <p:sldId id="404" r:id="rId11"/>
    <p:sldId id="406" r:id="rId12"/>
    <p:sldId id="419" r:id="rId13"/>
    <p:sldId id="353" r:id="rId14"/>
    <p:sldId id="366" r:id="rId15"/>
    <p:sldId id="388" r:id="rId16"/>
    <p:sldId id="393" r:id="rId17"/>
    <p:sldId id="394" r:id="rId18"/>
    <p:sldId id="415" r:id="rId19"/>
    <p:sldId id="416" r:id="rId20"/>
    <p:sldId id="396" r:id="rId21"/>
    <p:sldId id="399" r:id="rId22"/>
    <p:sldId id="339" r:id="rId23"/>
    <p:sldId id="432" r:id="rId24"/>
    <p:sldId id="434" r:id="rId25"/>
    <p:sldId id="440" r:id="rId26"/>
    <p:sldId id="439" r:id="rId27"/>
    <p:sldId id="430" r:id="rId28"/>
    <p:sldId id="347" r:id="rId29"/>
    <p:sldId id="424" r:id="rId30"/>
    <p:sldId id="426" r:id="rId31"/>
    <p:sldId id="427" r:id="rId32"/>
    <p:sldId id="425" r:id="rId33"/>
    <p:sldId id="428" r:id="rId34"/>
    <p:sldId id="436" r:id="rId35"/>
    <p:sldId id="438" r:id="rId36"/>
    <p:sldId id="441" r:id="rId37"/>
    <p:sldId id="437"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4028" autoAdjust="0"/>
  </p:normalViewPr>
  <p:slideViewPr>
    <p:cSldViewPr>
      <p:cViewPr varScale="1">
        <p:scale>
          <a:sx n="93" d="100"/>
          <a:sy n="93" d="100"/>
        </p:scale>
        <p:origin x="22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52"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31AB82-F2AC-4957-AD83-29DAFFB006B5}" type="datetimeFigureOut">
              <a:rPr lang="en-US" smtClean="0"/>
              <a:pPr/>
              <a:t>9/28/23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70406F-8DFB-42DD-9683-C2EB58AF5DE4}" type="slidenum">
              <a:rPr lang="en-US" smtClean="0"/>
              <a:pPr/>
              <a:t>‹#›</a:t>
            </a:fld>
            <a:endParaRPr lang="en-US"/>
          </a:p>
        </p:txBody>
      </p:sp>
    </p:spTree>
    <p:extLst>
      <p:ext uri="{BB962C8B-B14F-4D97-AF65-F5344CB8AC3E}">
        <p14:creationId xmlns:p14="http://schemas.microsoft.com/office/powerpoint/2010/main" val="4163275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0B9E9D3-8690-461B-B5F0-C33A34D46B3C}" type="datetimeFigureOut">
              <a:rPr lang="en-US" smtClean="0"/>
              <a:pPr/>
              <a:t>9/28/23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DA43A06-2004-4889-97DE-2BDCBF9EE54D}" type="slidenum">
              <a:rPr lang="en-US" smtClean="0"/>
              <a:pPr/>
              <a:t>‹#›</a:t>
            </a:fld>
            <a:endParaRPr lang="en-US"/>
          </a:p>
        </p:txBody>
      </p:sp>
    </p:spTree>
    <p:extLst>
      <p:ext uri="{BB962C8B-B14F-4D97-AF65-F5344CB8AC3E}">
        <p14:creationId xmlns:p14="http://schemas.microsoft.com/office/powerpoint/2010/main" val="1058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a:t>
            </a:fld>
            <a:endParaRPr lang="en-US"/>
          </a:p>
        </p:txBody>
      </p:sp>
    </p:spTree>
    <p:extLst>
      <p:ext uri="{BB962C8B-B14F-4D97-AF65-F5344CB8AC3E}">
        <p14:creationId xmlns:p14="http://schemas.microsoft.com/office/powerpoint/2010/main" val="52661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10</a:t>
            </a:fld>
            <a:endParaRPr lang="en-US"/>
          </a:p>
        </p:txBody>
      </p:sp>
    </p:spTree>
    <p:extLst>
      <p:ext uri="{BB962C8B-B14F-4D97-AF65-F5344CB8AC3E}">
        <p14:creationId xmlns:p14="http://schemas.microsoft.com/office/powerpoint/2010/main" val="360265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11</a:t>
            </a:fld>
            <a:endParaRPr lang="en-US"/>
          </a:p>
        </p:txBody>
      </p:sp>
    </p:spTree>
    <p:extLst>
      <p:ext uri="{BB962C8B-B14F-4D97-AF65-F5344CB8AC3E}">
        <p14:creationId xmlns:p14="http://schemas.microsoft.com/office/powerpoint/2010/main" val="200711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12</a:t>
            </a:fld>
            <a:endParaRPr lang="en-US"/>
          </a:p>
        </p:txBody>
      </p:sp>
    </p:spTree>
    <p:extLst>
      <p:ext uri="{BB962C8B-B14F-4D97-AF65-F5344CB8AC3E}">
        <p14:creationId xmlns:p14="http://schemas.microsoft.com/office/powerpoint/2010/main" val="98444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7DA43A06-2004-4889-97DE-2BDCBF9EE54D}" type="slidenum">
              <a:rPr lang="en-US" smtClean="0"/>
              <a:pPr/>
              <a:t>13</a:t>
            </a:fld>
            <a:endParaRPr lang="en-US"/>
          </a:p>
        </p:txBody>
      </p:sp>
    </p:spTree>
    <p:extLst>
      <p:ext uri="{BB962C8B-B14F-4D97-AF65-F5344CB8AC3E}">
        <p14:creationId xmlns:p14="http://schemas.microsoft.com/office/powerpoint/2010/main" val="346973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14</a:t>
            </a:fld>
            <a:endParaRPr lang="en-US"/>
          </a:p>
        </p:txBody>
      </p:sp>
    </p:spTree>
    <p:extLst>
      <p:ext uri="{BB962C8B-B14F-4D97-AF65-F5344CB8AC3E}">
        <p14:creationId xmlns:p14="http://schemas.microsoft.com/office/powerpoint/2010/main" val="226108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15</a:t>
            </a:fld>
            <a:endParaRPr lang="en-US"/>
          </a:p>
        </p:txBody>
      </p:sp>
    </p:spTree>
    <p:extLst>
      <p:ext uri="{BB962C8B-B14F-4D97-AF65-F5344CB8AC3E}">
        <p14:creationId xmlns:p14="http://schemas.microsoft.com/office/powerpoint/2010/main" val="150498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16</a:t>
            </a:fld>
            <a:endParaRPr lang="en-US"/>
          </a:p>
        </p:txBody>
      </p:sp>
    </p:spTree>
    <p:extLst>
      <p:ext uri="{BB962C8B-B14F-4D97-AF65-F5344CB8AC3E}">
        <p14:creationId xmlns:p14="http://schemas.microsoft.com/office/powerpoint/2010/main" val="357178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17</a:t>
            </a:fld>
            <a:endParaRPr lang="en-US"/>
          </a:p>
        </p:txBody>
      </p:sp>
    </p:spTree>
    <p:extLst>
      <p:ext uri="{BB962C8B-B14F-4D97-AF65-F5344CB8AC3E}">
        <p14:creationId xmlns:p14="http://schemas.microsoft.com/office/powerpoint/2010/main" val="193384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18</a:t>
            </a:fld>
            <a:endParaRPr lang="en-US"/>
          </a:p>
        </p:txBody>
      </p:sp>
    </p:spTree>
    <p:extLst>
      <p:ext uri="{BB962C8B-B14F-4D97-AF65-F5344CB8AC3E}">
        <p14:creationId xmlns:p14="http://schemas.microsoft.com/office/powerpoint/2010/main" val="380145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19</a:t>
            </a:fld>
            <a:endParaRPr lang="en-US"/>
          </a:p>
        </p:txBody>
      </p:sp>
    </p:spTree>
    <p:extLst>
      <p:ext uri="{BB962C8B-B14F-4D97-AF65-F5344CB8AC3E}">
        <p14:creationId xmlns:p14="http://schemas.microsoft.com/office/powerpoint/2010/main" val="90412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a:t>
            </a:fld>
            <a:endParaRPr lang="en-US"/>
          </a:p>
        </p:txBody>
      </p:sp>
    </p:spTree>
    <p:extLst>
      <p:ext uri="{BB962C8B-B14F-4D97-AF65-F5344CB8AC3E}">
        <p14:creationId xmlns:p14="http://schemas.microsoft.com/office/powerpoint/2010/main" val="186000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20</a:t>
            </a:fld>
            <a:endParaRPr lang="en-US"/>
          </a:p>
        </p:txBody>
      </p:sp>
    </p:spTree>
    <p:extLst>
      <p:ext uri="{BB962C8B-B14F-4D97-AF65-F5344CB8AC3E}">
        <p14:creationId xmlns:p14="http://schemas.microsoft.com/office/powerpoint/2010/main" val="198544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21</a:t>
            </a:fld>
            <a:endParaRPr lang="en-US"/>
          </a:p>
        </p:txBody>
      </p:sp>
    </p:spTree>
    <p:extLst>
      <p:ext uri="{BB962C8B-B14F-4D97-AF65-F5344CB8AC3E}">
        <p14:creationId xmlns:p14="http://schemas.microsoft.com/office/powerpoint/2010/main" val="1730542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22</a:t>
            </a:fld>
            <a:endParaRPr lang="en-US"/>
          </a:p>
        </p:txBody>
      </p:sp>
    </p:spTree>
    <p:extLst>
      <p:ext uri="{BB962C8B-B14F-4D97-AF65-F5344CB8AC3E}">
        <p14:creationId xmlns:p14="http://schemas.microsoft.com/office/powerpoint/2010/main" val="903243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23</a:t>
            </a:fld>
            <a:endParaRPr lang="en-US"/>
          </a:p>
        </p:txBody>
      </p:sp>
    </p:spTree>
    <p:extLst>
      <p:ext uri="{BB962C8B-B14F-4D97-AF65-F5344CB8AC3E}">
        <p14:creationId xmlns:p14="http://schemas.microsoft.com/office/powerpoint/2010/main" val="4281556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24</a:t>
            </a:fld>
            <a:endParaRPr lang="en-US"/>
          </a:p>
        </p:txBody>
      </p:sp>
    </p:spTree>
    <p:extLst>
      <p:ext uri="{BB962C8B-B14F-4D97-AF65-F5344CB8AC3E}">
        <p14:creationId xmlns:p14="http://schemas.microsoft.com/office/powerpoint/2010/main" val="3769041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25</a:t>
            </a:fld>
            <a:endParaRPr lang="en-US"/>
          </a:p>
        </p:txBody>
      </p:sp>
    </p:spTree>
    <p:extLst>
      <p:ext uri="{BB962C8B-B14F-4D97-AF65-F5344CB8AC3E}">
        <p14:creationId xmlns:p14="http://schemas.microsoft.com/office/powerpoint/2010/main" val="218561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26</a:t>
            </a:fld>
            <a:endParaRPr lang="en-US"/>
          </a:p>
        </p:txBody>
      </p:sp>
    </p:spTree>
    <p:extLst>
      <p:ext uri="{BB962C8B-B14F-4D97-AF65-F5344CB8AC3E}">
        <p14:creationId xmlns:p14="http://schemas.microsoft.com/office/powerpoint/2010/main" val="48217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27</a:t>
            </a:fld>
            <a:endParaRPr lang="en-US"/>
          </a:p>
        </p:txBody>
      </p:sp>
    </p:spTree>
    <p:extLst>
      <p:ext uri="{BB962C8B-B14F-4D97-AF65-F5344CB8AC3E}">
        <p14:creationId xmlns:p14="http://schemas.microsoft.com/office/powerpoint/2010/main" val="1886820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28</a:t>
            </a:fld>
            <a:endParaRPr lang="en-US"/>
          </a:p>
        </p:txBody>
      </p:sp>
    </p:spTree>
    <p:extLst>
      <p:ext uri="{BB962C8B-B14F-4D97-AF65-F5344CB8AC3E}">
        <p14:creationId xmlns:p14="http://schemas.microsoft.com/office/powerpoint/2010/main" val="1537627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29</a:t>
            </a:fld>
            <a:endParaRPr lang="en-US"/>
          </a:p>
        </p:txBody>
      </p:sp>
    </p:spTree>
    <p:extLst>
      <p:ext uri="{BB962C8B-B14F-4D97-AF65-F5344CB8AC3E}">
        <p14:creationId xmlns:p14="http://schemas.microsoft.com/office/powerpoint/2010/main" val="245215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3</a:t>
            </a:fld>
            <a:endParaRPr lang="en-US"/>
          </a:p>
        </p:txBody>
      </p:sp>
    </p:spTree>
    <p:extLst>
      <p:ext uri="{BB962C8B-B14F-4D97-AF65-F5344CB8AC3E}">
        <p14:creationId xmlns:p14="http://schemas.microsoft.com/office/powerpoint/2010/main" val="3605869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30</a:t>
            </a:fld>
            <a:endParaRPr lang="en-US"/>
          </a:p>
        </p:txBody>
      </p:sp>
    </p:spTree>
    <p:extLst>
      <p:ext uri="{BB962C8B-B14F-4D97-AF65-F5344CB8AC3E}">
        <p14:creationId xmlns:p14="http://schemas.microsoft.com/office/powerpoint/2010/main" val="320547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31</a:t>
            </a:fld>
            <a:endParaRPr lang="en-US"/>
          </a:p>
        </p:txBody>
      </p:sp>
    </p:spTree>
    <p:extLst>
      <p:ext uri="{BB962C8B-B14F-4D97-AF65-F5344CB8AC3E}">
        <p14:creationId xmlns:p14="http://schemas.microsoft.com/office/powerpoint/2010/main" val="3597943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32</a:t>
            </a:fld>
            <a:endParaRPr lang="en-US"/>
          </a:p>
        </p:txBody>
      </p:sp>
    </p:spTree>
    <p:extLst>
      <p:ext uri="{BB962C8B-B14F-4D97-AF65-F5344CB8AC3E}">
        <p14:creationId xmlns:p14="http://schemas.microsoft.com/office/powerpoint/2010/main" val="324976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33</a:t>
            </a:fld>
            <a:endParaRPr lang="en-US"/>
          </a:p>
        </p:txBody>
      </p:sp>
    </p:spTree>
    <p:extLst>
      <p:ext uri="{BB962C8B-B14F-4D97-AF65-F5344CB8AC3E}">
        <p14:creationId xmlns:p14="http://schemas.microsoft.com/office/powerpoint/2010/main" val="138238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34</a:t>
            </a:fld>
            <a:endParaRPr lang="en-US"/>
          </a:p>
        </p:txBody>
      </p:sp>
    </p:spTree>
    <p:extLst>
      <p:ext uri="{BB962C8B-B14F-4D97-AF65-F5344CB8AC3E}">
        <p14:creationId xmlns:p14="http://schemas.microsoft.com/office/powerpoint/2010/main" val="429750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35</a:t>
            </a:fld>
            <a:endParaRPr lang="en-US"/>
          </a:p>
        </p:txBody>
      </p:sp>
    </p:spTree>
    <p:extLst>
      <p:ext uri="{BB962C8B-B14F-4D97-AF65-F5344CB8AC3E}">
        <p14:creationId xmlns:p14="http://schemas.microsoft.com/office/powerpoint/2010/main" val="162764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36</a:t>
            </a:fld>
            <a:endParaRPr lang="en-US"/>
          </a:p>
        </p:txBody>
      </p:sp>
    </p:spTree>
    <p:extLst>
      <p:ext uri="{BB962C8B-B14F-4D97-AF65-F5344CB8AC3E}">
        <p14:creationId xmlns:p14="http://schemas.microsoft.com/office/powerpoint/2010/main" val="3783077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37</a:t>
            </a:fld>
            <a:endParaRPr lang="en-US"/>
          </a:p>
        </p:txBody>
      </p:sp>
    </p:spTree>
    <p:extLst>
      <p:ext uri="{BB962C8B-B14F-4D97-AF65-F5344CB8AC3E}">
        <p14:creationId xmlns:p14="http://schemas.microsoft.com/office/powerpoint/2010/main" val="108589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4</a:t>
            </a:fld>
            <a:endParaRPr lang="en-US"/>
          </a:p>
        </p:txBody>
      </p:sp>
    </p:spTree>
    <p:extLst>
      <p:ext uri="{BB962C8B-B14F-4D97-AF65-F5344CB8AC3E}">
        <p14:creationId xmlns:p14="http://schemas.microsoft.com/office/powerpoint/2010/main" val="113166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5</a:t>
            </a:fld>
            <a:endParaRPr lang="en-US"/>
          </a:p>
        </p:txBody>
      </p:sp>
    </p:spTree>
    <p:extLst>
      <p:ext uri="{BB962C8B-B14F-4D97-AF65-F5344CB8AC3E}">
        <p14:creationId xmlns:p14="http://schemas.microsoft.com/office/powerpoint/2010/main" val="269663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6</a:t>
            </a:fld>
            <a:endParaRPr lang="en-US"/>
          </a:p>
        </p:txBody>
      </p:sp>
    </p:spTree>
    <p:extLst>
      <p:ext uri="{BB962C8B-B14F-4D97-AF65-F5344CB8AC3E}">
        <p14:creationId xmlns:p14="http://schemas.microsoft.com/office/powerpoint/2010/main" val="74763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7</a:t>
            </a:fld>
            <a:endParaRPr lang="en-US"/>
          </a:p>
        </p:txBody>
      </p:sp>
    </p:spTree>
    <p:extLst>
      <p:ext uri="{BB962C8B-B14F-4D97-AF65-F5344CB8AC3E}">
        <p14:creationId xmlns:p14="http://schemas.microsoft.com/office/powerpoint/2010/main" val="339138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8</a:t>
            </a:fld>
            <a:endParaRPr lang="en-US"/>
          </a:p>
        </p:txBody>
      </p:sp>
    </p:spTree>
    <p:extLst>
      <p:ext uri="{BB962C8B-B14F-4D97-AF65-F5344CB8AC3E}">
        <p14:creationId xmlns:p14="http://schemas.microsoft.com/office/powerpoint/2010/main" val="279625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3A06-2004-4889-97DE-2BDCBF9EE54D}" type="slidenum">
              <a:rPr lang="en-US" smtClean="0"/>
              <a:pPr/>
              <a:t>9</a:t>
            </a:fld>
            <a:endParaRPr lang="en-US"/>
          </a:p>
        </p:txBody>
      </p:sp>
    </p:spTree>
    <p:extLst>
      <p:ext uri="{BB962C8B-B14F-4D97-AF65-F5344CB8AC3E}">
        <p14:creationId xmlns:p14="http://schemas.microsoft.com/office/powerpoint/2010/main" val="417271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54504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31654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247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8466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067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39887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504964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339620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95842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033FA-8F10-4CDA-AF3B-827065A5959C}" type="datetimeFigureOut">
              <a:rPr lang="en-US" smtClean="0"/>
              <a:pPr/>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89094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A033FA-8F10-4CDA-AF3B-827065A5959C}"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271295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033FA-8F10-4CDA-AF3B-827065A5959C}" type="datetimeFigureOut">
              <a:rPr lang="en-US" smtClean="0"/>
              <a:pPr/>
              <a:t>9/28/23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5579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A033FA-8F10-4CDA-AF3B-827065A5959C}" type="datetimeFigureOut">
              <a:rPr lang="en-US" smtClean="0"/>
              <a:pPr/>
              <a:t>9/28/23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353868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033FA-8F10-4CDA-AF3B-827065A5959C}" type="datetimeFigureOut">
              <a:rPr lang="en-US" smtClean="0"/>
              <a:pPr/>
              <a:t>9/28/23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99867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3A033FA-8F10-4CDA-AF3B-827065A5959C}"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380731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033FA-8F10-4CDA-AF3B-827065A5959C}" type="datetimeFigureOut">
              <a:rPr lang="en-US" smtClean="0"/>
              <a:pPr/>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125859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A033FA-8F10-4CDA-AF3B-827065A5959C}" type="datetimeFigureOut">
              <a:rPr lang="en-US" smtClean="0"/>
              <a:pPr/>
              <a:t>9/28/23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BAB6764-4C08-4C01-8D8B-3F1D8D826E75}" type="slidenum">
              <a:rPr lang="en-US" smtClean="0"/>
              <a:pPr/>
              <a:t>‹#›</a:t>
            </a:fld>
            <a:endParaRPr lang="en-US"/>
          </a:p>
        </p:txBody>
      </p:sp>
    </p:spTree>
    <p:extLst>
      <p:ext uri="{BB962C8B-B14F-4D97-AF65-F5344CB8AC3E}">
        <p14:creationId xmlns:p14="http://schemas.microsoft.com/office/powerpoint/2010/main" val="381137743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iow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iow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nacdnet.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diowa.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diowa.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diowa.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 Soil and Water Conservation District Commissioner Enrichment</a:t>
            </a:r>
          </a:p>
        </p:txBody>
      </p:sp>
      <p:sp>
        <p:nvSpPr>
          <p:cNvPr id="3" name="Subtitle 2"/>
          <p:cNvSpPr>
            <a:spLocks noGrp="1"/>
          </p:cNvSpPr>
          <p:nvPr>
            <p:ph type="subTitle" idx="1"/>
          </p:nvPr>
        </p:nvSpPr>
        <p:spPr>
          <a:xfrm>
            <a:off x="1130595" y="4343400"/>
            <a:ext cx="5826719" cy="1066800"/>
          </a:xfrm>
        </p:spPr>
        <p:txBody>
          <a:bodyPr>
            <a:normAutofit fontScale="25000" lnSpcReduction="20000"/>
          </a:bodyPr>
          <a:lstStyle/>
          <a:p>
            <a:r>
              <a:rPr lang="en-US" sz="7200" dirty="0"/>
              <a:t>Conservation Districts of Iowa</a:t>
            </a:r>
          </a:p>
          <a:p>
            <a:r>
              <a:rPr lang="en-US" sz="7200" dirty="0"/>
              <a:t>Annual Conference</a:t>
            </a:r>
          </a:p>
          <a:p>
            <a:r>
              <a:rPr lang="en-US" sz="7200" dirty="0"/>
              <a:t>August 28-29, 2023</a:t>
            </a:r>
          </a:p>
          <a:p>
            <a:endParaRPr lang="en-US" sz="7200" dirty="0"/>
          </a:p>
          <a:p>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E22AF-779D-48A0-B397-1ACB541CFD91}"/>
              </a:ext>
            </a:extLst>
          </p:cNvPr>
          <p:cNvSpPr>
            <a:spLocks noGrp="1"/>
          </p:cNvSpPr>
          <p:nvPr>
            <p:ph type="title"/>
          </p:nvPr>
        </p:nvSpPr>
        <p:spPr>
          <a:xfrm>
            <a:off x="457200" y="304800"/>
            <a:ext cx="6347713" cy="960437"/>
          </a:xfrm>
        </p:spPr>
        <p:txBody>
          <a:bodyPr>
            <a:normAutofit/>
          </a:bodyPr>
          <a:lstStyle/>
          <a:p>
            <a:r>
              <a:rPr lang="en-US" dirty="0"/>
              <a:t>Required Five-year Plans</a:t>
            </a:r>
          </a:p>
        </p:txBody>
      </p:sp>
      <p:sp>
        <p:nvSpPr>
          <p:cNvPr id="2" name="Content Placeholder 1">
            <a:extLst>
              <a:ext uri="{FF2B5EF4-FFF2-40B4-BE49-F238E27FC236}">
                <a16:creationId xmlns:a16="http://schemas.microsoft.com/office/drawing/2014/main" id="{4439954A-ADA2-41B5-935C-24E6095C2463}"/>
              </a:ext>
            </a:extLst>
          </p:cNvPr>
          <p:cNvSpPr>
            <a:spLocks noGrp="1"/>
          </p:cNvSpPr>
          <p:nvPr>
            <p:ph idx="1"/>
          </p:nvPr>
        </p:nvSpPr>
        <p:spPr>
          <a:xfrm>
            <a:off x="438150" y="1143000"/>
            <a:ext cx="7408333" cy="5105400"/>
          </a:xfrm>
        </p:spPr>
        <p:txBody>
          <a:bodyPr>
            <a:noAutofit/>
          </a:bodyPr>
          <a:lstStyle/>
          <a:p>
            <a:r>
              <a:rPr lang="en-US" sz="2200" dirty="0"/>
              <a:t>Review 5-year plan annually; renew every five years</a:t>
            </a:r>
          </a:p>
          <a:p>
            <a:r>
              <a:rPr lang="en-US" sz="2200" dirty="0"/>
              <a:t>Activate the Federal Local Working Group process</a:t>
            </a:r>
          </a:p>
          <a:p>
            <a:r>
              <a:rPr lang="en-US" sz="2200" dirty="0"/>
              <a:t>Public input into plan development is critical, should  include how Watershed Management Authorities fit</a:t>
            </a:r>
          </a:p>
          <a:p>
            <a:r>
              <a:rPr lang="en-US" sz="2200" dirty="0"/>
              <a:t>District wide plan but should consider individual watersheds, contain achievable goals, and be flexible to account for changing conditions.</a:t>
            </a:r>
          </a:p>
          <a:p>
            <a:r>
              <a:rPr lang="en-US" sz="2200" dirty="0"/>
              <a:t>NRCS funded a major effort to develop new 5-year plans for all 100 SWCDs.  Each district is required to update these plans annually.</a:t>
            </a:r>
          </a:p>
          <a:p>
            <a:r>
              <a:rPr lang="en-US" sz="2200" dirty="0"/>
              <a:t>Information in plans used to fulfill required reporting for EPA Nonpoint Source Management Plan.</a:t>
            </a:r>
          </a:p>
        </p:txBody>
      </p:sp>
    </p:spTree>
    <p:extLst>
      <p:ext uri="{BB962C8B-B14F-4D97-AF65-F5344CB8AC3E}">
        <p14:creationId xmlns:p14="http://schemas.microsoft.com/office/powerpoint/2010/main" val="68915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FB720-881D-4012-9C2C-3C6A911CD510}"/>
              </a:ext>
            </a:extLst>
          </p:cNvPr>
          <p:cNvSpPr>
            <a:spLocks noGrp="1"/>
          </p:cNvSpPr>
          <p:nvPr>
            <p:ph type="title"/>
          </p:nvPr>
        </p:nvSpPr>
        <p:spPr/>
        <p:txBody>
          <a:bodyPr/>
          <a:lstStyle/>
          <a:p>
            <a:r>
              <a:rPr lang="en-US" dirty="0"/>
              <a:t>District Annual Work Plan</a:t>
            </a:r>
          </a:p>
        </p:txBody>
      </p:sp>
      <p:sp>
        <p:nvSpPr>
          <p:cNvPr id="2" name="Content Placeholder 1">
            <a:extLst>
              <a:ext uri="{FF2B5EF4-FFF2-40B4-BE49-F238E27FC236}">
                <a16:creationId xmlns:a16="http://schemas.microsoft.com/office/drawing/2014/main" id="{6FB3C584-24B9-4611-BC2E-F6DD9CECF947}"/>
              </a:ext>
            </a:extLst>
          </p:cNvPr>
          <p:cNvSpPr>
            <a:spLocks noGrp="1"/>
          </p:cNvSpPr>
          <p:nvPr>
            <p:ph idx="1"/>
          </p:nvPr>
        </p:nvSpPr>
        <p:spPr>
          <a:xfrm>
            <a:off x="533400" y="1295400"/>
            <a:ext cx="6347714" cy="5105400"/>
          </a:xfrm>
        </p:spPr>
        <p:txBody>
          <a:bodyPr>
            <a:normAutofit fontScale="92500" lnSpcReduction="10000"/>
          </a:bodyPr>
          <a:lstStyle/>
          <a:p>
            <a:r>
              <a:rPr lang="en-US" sz="2400" dirty="0"/>
              <a:t>Develop annual work plan using five-year plan as a starting point</a:t>
            </a:r>
          </a:p>
          <a:p>
            <a:r>
              <a:rPr lang="en-US" sz="2400" dirty="0"/>
              <a:t>Engage your Local Working Group including Watershed Management Authority groups to seek public input to add to plan</a:t>
            </a:r>
          </a:p>
          <a:p>
            <a:r>
              <a:rPr lang="en-US" sz="2400" dirty="0"/>
              <a:t>Identify major concerns in your county</a:t>
            </a:r>
          </a:p>
          <a:p>
            <a:r>
              <a:rPr lang="en-US" sz="2400" dirty="0"/>
              <a:t>Determine your objectives and goals for the year</a:t>
            </a:r>
          </a:p>
          <a:p>
            <a:r>
              <a:rPr lang="en-US" sz="2400" dirty="0"/>
              <a:t>Analyze all resource data you have available</a:t>
            </a:r>
          </a:p>
          <a:p>
            <a:r>
              <a:rPr lang="en-US" sz="2400" dirty="0"/>
              <a:t>Explore what activities will help you accomplish your goals</a:t>
            </a:r>
          </a:p>
          <a:p>
            <a:r>
              <a:rPr lang="en-US" sz="2400" dirty="0"/>
              <a:t>Be flexible, conditions may change</a:t>
            </a:r>
          </a:p>
          <a:p>
            <a:r>
              <a:rPr lang="en-US" sz="2400" dirty="0"/>
              <a:t>Share your annual plan publicly</a:t>
            </a:r>
          </a:p>
          <a:p>
            <a:endParaRPr lang="en-US" dirty="0"/>
          </a:p>
        </p:txBody>
      </p:sp>
    </p:spTree>
    <p:extLst>
      <p:ext uri="{BB962C8B-B14F-4D97-AF65-F5344CB8AC3E}">
        <p14:creationId xmlns:p14="http://schemas.microsoft.com/office/powerpoint/2010/main" val="135282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806ED-A3E6-F414-E942-D47572DAB0F3}"/>
              </a:ext>
            </a:extLst>
          </p:cNvPr>
          <p:cNvSpPr>
            <a:spLocks noGrp="1"/>
          </p:cNvSpPr>
          <p:nvPr>
            <p:ph type="title"/>
          </p:nvPr>
        </p:nvSpPr>
        <p:spPr/>
        <p:txBody>
          <a:bodyPr/>
          <a:lstStyle/>
          <a:p>
            <a:r>
              <a:rPr lang="en-US" dirty="0"/>
              <a:t>2024 Election Year</a:t>
            </a:r>
          </a:p>
        </p:txBody>
      </p:sp>
      <p:sp>
        <p:nvSpPr>
          <p:cNvPr id="2" name="Content Placeholder 1">
            <a:extLst>
              <a:ext uri="{FF2B5EF4-FFF2-40B4-BE49-F238E27FC236}">
                <a16:creationId xmlns:a16="http://schemas.microsoft.com/office/drawing/2014/main" id="{EA7F22A0-3CD6-2BDC-C329-6A74D438B543}"/>
              </a:ext>
            </a:extLst>
          </p:cNvPr>
          <p:cNvSpPr>
            <a:spLocks noGrp="1"/>
          </p:cNvSpPr>
          <p:nvPr>
            <p:ph idx="1"/>
          </p:nvPr>
        </p:nvSpPr>
        <p:spPr>
          <a:xfrm>
            <a:off x="609599" y="1600200"/>
            <a:ext cx="6347714" cy="4441163"/>
          </a:xfrm>
        </p:spPr>
        <p:txBody>
          <a:bodyPr>
            <a:noAutofit/>
          </a:bodyPr>
          <a:lstStyle/>
          <a:p>
            <a:r>
              <a:rPr lang="en-US" sz="2400" dirty="0"/>
              <a:t>Need to file petition to run for office</a:t>
            </a:r>
          </a:p>
          <a:p>
            <a:r>
              <a:rPr lang="en-US" sz="2400" dirty="0"/>
              <a:t>Petition is available from your local elections office or online at Secretary of State website.</a:t>
            </a:r>
          </a:p>
          <a:p>
            <a:r>
              <a:rPr lang="en-US" sz="2400" dirty="0"/>
              <a:t>Need 25 signatures. Always get more to make sure all signers are valid.</a:t>
            </a:r>
          </a:p>
          <a:p>
            <a:r>
              <a:rPr lang="en-US" sz="2400" dirty="0"/>
              <a:t>File with local elections office before 69</a:t>
            </a:r>
            <a:r>
              <a:rPr lang="en-US" sz="2400" baseline="30000" dirty="0"/>
              <a:t>th</a:t>
            </a:r>
            <a:r>
              <a:rPr lang="en-US" sz="2400" dirty="0"/>
              <a:t> day which is </a:t>
            </a:r>
          </a:p>
          <a:p>
            <a:pPr lvl="2"/>
            <a:r>
              <a:rPr lang="en-US" sz="2400" b="1" dirty="0"/>
              <a:t>AUGUST 28, 2024, by 5:00 p.m.</a:t>
            </a:r>
          </a:p>
        </p:txBody>
      </p:sp>
    </p:spTree>
    <p:extLst>
      <p:ext uri="{BB962C8B-B14F-4D97-AF65-F5344CB8AC3E}">
        <p14:creationId xmlns:p14="http://schemas.microsoft.com/office/powerpoint/2010/main" val="407862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381000"/>
            <a:ext cx="6347713" cy="1066800"/>
          </a:xfrm>
        </p:spPr>
        <p:txBody>
          <a:bodyPr>
            <a:normAutofit fontScale="90000"/>
          </a:bodyPr>
          <a:lstStyle/>
          <a:p>
            <a:r>
              <a:rPr lang="en-US" sz="4000" dirty="0"/>
              <a:t>Duties &amp; Responsibilities </a:t>
            </a:r>
            <a:r>
              <a:rPr lang="en-US" sz="2700" dirty="0"/>
              <a:t>Monthly Meeting Responsibilities</a:t>
            </a:r>
          </a:p>
        </p:txBody>
      </p:sp>
      <p:sp>
        <p:nvSpPr>
          <p:cNvPr id="2" name="Content Placeholder 1"/>
          <p:cNvSpPr>
            <a:spLocks noGrp="1"/>
          </p:cNvSpPr>
          <p:nvPr>
            <p:ph idx="1"/>
          </p:nvPr>
        </p:nvSpPr>
        <p:spPr>
          <a:xfrm>
            <a:off x="647699" y="1447800"/>
            <a:ext cx="7408333" cy="4487333"/>
          </a:xfrm>
        </p:spPr>
        <p:txBody>
          <a:bodyPr>
            <a:normAutofit fontScale="62500" lnSpcReduction="20000"/>
          </a:bodyPr>
          <a:lstStyle/>
          <a:p>
            <a:r>
              <a:rPr lang="en-US" sz="3800" dirty="0"/>
              <a:t>Hold monthly meetings; chair sets the agenda</a:t>
            </a:r>
          </a:p>
          <a:p>
            <a:r>
              <a:rPr lang="en-US" sz="3800" dirty="0"/>
              <a:t>Abide by Iowa Open Meetings Law &amp; Open Records Law</a:t>
            </a:r>
          </a:p>
          <a:p>
            <a:r>
              <a:rPr lang="en-US" sz="3800" dirty="0"/>
              <a:t>Post notice of meeting/agenda 24 hours in advance</a:t>
            </a:r>
          </a:p>
          <a:p>
            <a:pPr>
              <a:lnSpc>
                <a:spcPct val="120000"/>
              </a:lnSpc>
              <a:spcBef>
                <a:spcPts val="0"/>
              </a:spcBef>
            </a:pPr>
            <a:r>
              <a:rPr lang="en-US" sz="3800" dirty="0"/>
              <a:t>Conduct official business with a required quorum of 3 commissioners </a:t>
            </a:r>
          </a:p>
          <a:p>
            <a:r>
              <a:rPr lang="en-US" sz="3800" dirty="0"/>
              <a:t>Conduct meetings using standard parliamentary procedures</a:t>
            </a:r>
          </a:p>
          <a:p>
            <a:r>
              <a:rPr lang="en-US" sz="3800" dirty="0"/>
              <a:t>Maintain complete and accurate meeting minutes</a:t>
            </a:r>
          </a:p>
          <a:p>
            <a:r>
              <a:rPr lang="en-US" sz="3800" dirty="0"/>
              <a:t>Create and publish an annual report (newsletter), include district financials</a:t>
            </a:r>
            <a:endParaRPr lang="en-US" dirty="0"/>
          </a:p>
          <a:p>
            <a:endParaRPr lang="en-US" dirty="0"/>
          </a:p>
          <a:p>
            <a:endParaRPr lang="en-US" dirty="0"/>
          </a:p>
        </p:txBody>
      </p:sp>
    </p:spTree>
    <p:extLst>
      <p:ext uri="{BB962C8B-B14F-4D97-AF65-F5344CB8AC3E}">
        <p14:creationId xmlns:p14="http://schemas.microsoft.com/office/powerpoint/2010/main" val="390692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Responsibilities &amp; Obligations</a:t>
            </a:r>
          </a:p>
        </p:txBody>
      </p:sp>
      <p:sp>
        <p:nvSpPr>
          <p:cNvPr id="2" name="Content Placeholder 1"/>
          <p:cNvSpPr>
            <a:spLocks noGrp="1"/>
          </p:cNvSpPr>
          <p:nvPr>
            <p:ph idx="1"/>
          </p:nvPr>
        </p:nvSpPr>
        <p:spPr>
          <a:xfrm>
            <a:off x="152400" y="1371600"/>
            <a:ext cx="6951133" cy="4876800"/>
          </a:xfrm>
        </p:spPr>
        <p:txBody>
          <a:bodyPr>
            <a:noAutofit/>
          </a:bodyPr>
          <a:lstStyle/>
          <a:p>
            <a:pPr lvl="2"/>
            <a:r>
              <a:rPr lang="en-US" sz="2400" dirty="0"/>
              <a:t>Attend Spring Regional Commissioners Meetings</a:t>
            </a:r>
          </a:p>
          <a:p>
            <a:pPr lvl="2"/>
            <a:r>
              <a:rPr lang="en-US" sz="2400" dirty="0"/>
              <a:t>Attend Annual Commissioner’s Conference </a:t>
            </a:r>
          </a:p>
          <a:p>
            <a:pPr lvl="2"/>
            <a:r>
              <a:rPr lang="en-US" sz="2400" dirty="0"/>
              <a:t>Attend Iowa Conservation Partnership Day at the Capitol</a:t>
            </a:r>
          </a:p>
          <a:p>
            <a:pPr lvl="2"/>
            <a:r>
              <a:rPr lang="en-US" sz="2400" dirty="0"/>
              <a:t>Refer to Commissioner’s Handbook on CDI website for information </a:t>
            </a:r>
            <a:r>
              <a:rPr lang="en-US" sz="2400" dirty="0">
                <a:hlinkClick r:id="rId3"/>
              </a:rPr>
              <a:t>www.cdiowa.org</a:t>
            </a:r>
            <a:endParaRPr lang="en-US" sz="2400" dirty="0"/>
          </a:p>
          <a:p>
            <a:pPr lvl="2"/>
            <a:r>
              <a:rPr lang="en-US" sz="2400" dirty="0"/>
              <a:t>Be informed of issues impacting your district and conservation in general</a:t>
            </a:r>
          </a:p>
          <a:p>
            <a:pPr lvl="1"/>
            <a:endParaRPr lang="en-US" sz="24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321010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926A1-698F-B9B8-0CDA-6BFF9D761018}"/>
              </a:ext>
            </a:extLst>
          </p:cNvPr>
          <p:cNvSpPr>
            <a:spLocks noGrp="1"/>
          </p:cNvSpPr>
          <p:nvPr>
            <p:ph type="title"/>
          </p:nvPr>
        </p:nvSpPr>
        <p:spPr>
          <a:xfrm>
            <a:off x="609599" y="381000"/>
            <a:ext cx="6705601" cy="914400"/>
          </a:xfrm>
        </p:spPr>
        <p:txBody>
          <a:bodyPr/>
          <a:lstStyle/>
          <a:p>
            <a:r>
              <a:rPr lang="en-US" dirty="0"/>
              <a:t>January Organizational Meeting</a:t>
            </a:r>
          </a:p>
        </p:txBody>
      </p:sp>
      <p:sp>
        <p:nvSpPr>
          <p:cNvPr id="2" name="Content Placeholder 1">
            <a:extLst>
              <a:ext uri="{FF2B5EF4-FFF2-40B4-BE49-F238E27FC236}">
                <a16:creationId xmlns:a16="http://schemas.microsoft.com/office/drawing/2014/main" id="{DC161E6C-D770-F973-8D5B-737DA76CFD86}"/>
              </a:ext>
            </a:extLst>
          </p:cNvPr>
          <p:cNvSpPr>
            <a:spLocks noGrp="1"/>
          </p:cNvSpPr>
          <p:nvPr>
            <p:ph idx="1"/>
          </p:nvPr>
        </p:nvSpPr>
        <p:spPr>
          <a:xfrm>
            <a:off x="609599" y="1295400"/>
            <a:ext cx="6347714" cy="5105400"/>
          </a:xfrm>
        </p:spPr>
        <p:txBody>
          <a:bodyPr>
            <a:normAutofit fontScale="32500" lnSpcReduction="20000"/>
          </a:bodyPr>
          <a:lstStyle/>
          <a:p>
            <a:r>
              <a:rPr lang="en-US" sz="6800" dirty="0"/>
              <a:t>Must convene on first day of January that is not a Sunday or holiday in each odd-numbered year.</a:t>
            </a:r>
          </a:p>
          <a:p>
            <a:r>
              <a:rPr lang="en-US" sz="6800" dirty="0"/>
              <a:t>Notaries public administers Oath of Office and notarizes certificates provided by local elections office which must be returned</a:t>
            </a:r>
          </a:p>
          <a:p>
            <a:r>
              <a:rPr lang="en-US" sz="6800" dirty="0"/>
              <a:t>Conservation Assistant, if a notary, can administer the oath</a:t>
            </a:r>
          </a:p>
          <a:p>
            <a:r>
              <a:rPr lang="en-US" sz="6800" dirty="0"/>
              <a:t>Commissioners elect a chair and vice chair</a:t>
            </a:r>
          </a:p>
          <a:p>
            <a:r>
              <a:rPr lang="en-US" sz="6800" dirty="0"/>
              <a:t>Chair calls for a motion to appoint Treasurer and Co-treasurer and motion is voted on by commissioners</a:t>
            </a:r>
          </a:p>
          <a:p>
            <a:r>
              <a:rPr lang="en-US" sz="6800" dirty="0"/>
              <a:t>Chair calls for a motion to appoint Conservation Assistant as Secretary of the Board and motion is voted on by commissioners</a:t>
            </a:r>
          </a:p>
          <a:p>
            <a:endParaRPr lang="en-US" sz="3800" dirty="0"/>
          </a:p>
          <a:p>
            <a:endParaRPr lang="en-US" dirty="0"/>
          </a:p>
        </p:txBody>
      </p:sp>
    </p:spTree>
    <p:extLst>
      <p:ext uri="{BB962C8B-B14F-4D97-AF65-F5344CB8AC3E}">
        <p14:creationId xmlns:p14="http://schemas.microsoft.com/office/powerpoint/2010/main" val="346491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8E2FF-ACA0-98C6-8528-EE43F649D278}"/>
              </a:ext>
            </a:extLst>
          </p:cNvPr>
          <p:cNvSpPr>
            <a:spLocks noGrp="1"/>
          </p:cNvSpPr>
          <p:nvPr>
            <p:ph type="title"/>
          </p:nvPr>
        </p:nvSpPr>
        <p:spPr>
          <a:xfrm>
            <a:off x="381000" y="381000"/>
            <a:ext cx="6705600" cy="1320800"/>
          </a:xfrm>
        </p:spPr>
        <p:txBody>
          <a:bodyPr>
            <a:normAutofit/>
          </a:bodyPr>
          <a:lstStyle/>
          <a:p>
            <a:r>
              <a:rPr lang="en-US" dirty="0"/>
              <a:t>January Organizational Meeting (continued)</a:t>
            </a:r>
          </a:p>
        </p:txBody>
      </p:sp>
      <p:sp>
        <p:nvSpPr>
          <p:cNvPr id="2" name="Content Placeholder 1">
            <a:extLst>
              <a:ext uri="{FF2B5EF4-FFF2-40B4-BE49-F238E27FC236}">
                <a16:creationId xmlns:a16="http://schemas.microsoft.com/office/drawing/2014/main" id="{5CEBDC68-252B-4EA7-7875-12035CC82541}"/>
              </a:ext>
            </a:extLst>
          </p:cNvPr>
          <p:cNvSpPr>
            <a:spLocks noGrp="1"/>
          </p:cNvSpPr>
          <p:nvPr>
            <p:ph idx="1"/>
          </p:nvPr>
        </p:nvSpPr>
        <p:spPr>
          <a:xfrm>
            <a:off x="304800" y="2133600"/>
            <a:ext cx="7408333" cy="4191000"/>
          </a:xfrm>
        </p:spPr>
        <p:txBody>
          <a:bodyPr>
            <a:normAutofit fontScale="25000" lnSpcReduction="20000"/>
          </a:bodyPr>
          <a:lstStyle/>
          <a:p>
            <a:r>
              <a:rPr lang="en-US" sz="9600" dirty="0"/>
              <a:t>Chair calls for several motions and commissioners vote on these motions.   Motions may include:</a:t>
            </a:r>
          </a:p>
          <a:p>
            <a:pPr lvl="1">
              <a:buFont typeface="Arial" panose="020B0604020202020204" pitchFamily="34" charset="0"/>
              <a:buChar char="•"/>
            </a:pPr>
            <a:r>
              <a:rPr lang="en-US" sz="9600" dirty="0"/>
              <a:t>Approve the current year’s District Financial           Policies which must be initialed per IDALS. </a:t>
            </a:r>
          </a:p>
          <a:p>
            <a:pPr marL="457200" lvl="1" indent="0">
              <a:buNone/>
            </a:pPr>
            <a:endParaRPr lang="en-US" sz="9600" dirty="0"/>
          </a:p>
          <a:p>
            <a:pPr lvl="1">
              <a:buFont typeface="Arial" panose="020B0604020202020204" pitchFamily="34" charset="0"/>
              <a:buChar char="•"/>
            </a:pPr>
            <a:r>
              <a:rPr lang="en-US" sz="9600" dirty="0"/>
              <a:t>Approve the local District Financial Policies which are usually filed in the district’s policy manual.</a:t>
            </a:r>
          </a:p>
          <a:p>
            <a:pPr marL="457200" lvl="1" indent="0">
              <a:buNone/>
            </a:pPr>
            <a:endParaRPr lang="en-US" sz="9600" dirty="0"/>
          </a:p>
          <a:p>
            <a:pPr lvl="1">
              <a:buFont typeface="Arial" panose="020B0604020202020204" pitchFamily="34" charset="0"/>
              <a:buChar char="•"/>
            </a:pPr>
            <a:r>
              <a:rPr lang="en-US" sz="9600" dirty="0"/>
              <a:t>Appoint assistant commissioners and describe duties. 	</a:t>
            </a:r>
          </a:p>
          <a:p>
            <a:endParaRPr lang="en-US" dirty="0"/>
          </a:p>
        </p:txBody>
      </p:sp>
    </p:spTree>
    <p:extLst>
      <p:ext uri="{BB962C8B-B14F-4D97-AF65-F5344CB8AC3E}">
        <p14:creationId xmlns:p14="http://schemas.microsoft.com/office/powerpoint/2010/main" val="89684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571EC-4D64-D961-C682-D0CD88B73CF0}"/>
              </a:ext>
            </a:extLst>
          </p:cNvPr>
          <p:cNvSpPr>
            <a:spLocks noGrp="1"/>
          </p:cNvSpPr>
          <p:nvPr>
            <p:ph type="title"/>
          </p:nvPr>
        </p:nvSpPr>
        <p:spPr>
          <a:xfrm>
            <a:off x="609599" y="609600"/>
            <a:ext cx="6781801" cy="1320800"/>
          </a:xfrm>
        </p:spPr>
        <p:txBody>
          <a:bodyPr>
            <a:normAutofit/>
          </a:bodyPr>
          <a:lstStyle/>
          <a:p>
            <a:r>
              <a:rPr lang="en-US" dirty="0"/>
              <a:t>January Organizational Meeting (continued)</a:t>
            </a:r>
          </a:p>
        </p:txBody>
      </p:sp>
      <p:sp>
        <p:nvSpPr>
          <p:cNvPr id="2" name="Content Placeholder 1">
            <a:extLst>
              <a:ext uri="{FF2B5EF4-FFF2-40B4-BE49-F238E27FC236}">
                <a16:creationId xmlns:a16="http://schemas.microsoft.com/office/drawing/2014/main" id="{207C00D2-A409-3916-E47A-585455A34FAB}"/>
              </a:ext>
            </a:extLst>
          </p:cNvPr>
          <p:cNvSpPr>
            <a:spLocks noGrp="1"/>
          </p:cNvSpPr>
          <p:nvPr>
            <p:ph idx="1"/>
          </p:nvPr>
        </p:nvSpPr>
        <p:spPr>
          <a:xfrm>
            <a:off x="637307" y="1930400"/>
            <a:ext cx="6781801" cy="4087810"/>
          </a:xfrm>
        </p:spPr>
        <p:txBody>
          <a:bodyPr>
            <a:normAutofit fontScale="85000" lnSpcReduction="20000"/>
          </a:bodyPr>
          <a:lstStyle/>
          <a:p>
            <a:r>
              <a:rPr lang="en-US" sz="2600" dirty="0"/>
              <a:t>Chair reviews the Safe Workplace Environment Policy </a:t>
            </a:r>
          </a:p>
          <a:p>
            <a:r>
              <a:rPr lang="en-US" sz="2600" dirty="0"/>
              <a:t>NRCS District Conservationist reviews the annual mandatory Civil Rights Policy</a:t>
            </a:r>
          </a:p>
          <a:p>
            <a:r>
              <a:rPr lang="en-US" sz="2600" dirty="0"/>
              <a:t>Commissioners can take the opportunity to review their 5-year plan to recalibrate goals and objectives for the coming year</a:t>
            </a:r>
          </a:p>
          <a:p>
            <a:r>
              <a:rPr lang="en-US" sz="2600" dirty="0"/>
              <a:t>Discuss pending challenges and opportunities to develop action items to address to begin developing annual plan</a:t>
            </a:r>
          </a:p>
          <a:p>
            <a:r>
              <a:rPr lang="en-US" sz="2600" dirty="0"/>
              <a:t>Set a date for the annual local district audit of finances</a:t>
            </a:r>
          </a:p>
          <a:p>
            <a:endParaRPr lang="en-US" dirty="0"/>
          </a:p>
        </p:txBody>
      </p:sp>
    </p:spTree>
    <p:extLst>
      <p:ext uri="{BB962C8B-B14F-4D97-AF65-F5344CB8AC3E}">
        <p14:creationId xmlns:p14="http://schemas.microsoft.com/office/powerpoint/2010/main" val="47860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DFA53-ED89-4991-A1AB-E44623A8F237}"/>
              </a:ext>
            </a:extLst>
          </p:cNvPr>
          <p:cNvSpPr>
            <a:spLocks noGrp="1"/>
          </p:cNvSpPr>
          <p:nvPr>
            <p:ph type="title"/>
          </p:nvPr>
        </p:nvSpPr>
        <p:spPr/>
        <p:txBody>
          <a:bodyPr/>
          <a:lstStyle/>
          <a:p>
            <a:r>
              <a:rPr lang="en-US" dirty="0"/>
              <a:t>Fiduciary Responsibility</a:t>
            </a:r>
          </a:p>
        </p:txBody>
      </p:sp>
      <p:sp>
        <p:nvSpPr>
          <p:cNvPr id="2" name="Content Placeholder 1">
            <a:extLst>
              <a:ext uri="{FF2B5EF4-FFF2-40B4-BE49-F238E27FC236}">
                <a16:creationId xmlns:a16="http://schemas.microsoft.com/office/drawing/2014/main" id="{0E1CDD95-372B-52C9-4430-7330286A6801}"/>
              </a:ext>
            </a:extLst>
          </p:cNvPr>
          <p:cNvSpPr>
            <a:spLocks noGrp="1"/>
          </p:cNvSpPr>
          <p:nvPr>
            <p:ph idx="1"/>
          </p:nvPr>
        </p:nvSpPr>
        <p:spPr>
          <a:xfrm>
            <a:off x="609599" y="1143000"/>
            <a:ext cx="6347714" cy="5105400"/>
          </a:xfrm>
        </p:spPr>
        <p:txBody>
          <a:bodyPr>
            <a:normAutofit/>
          </a:bodyPr>
          <a:lstStyle/>
          <a:p>
            <a:r>
              <a:rPr lang="en-US" sz="2400" dirty="0">
                <a:solidFill>
                  <a:schemeClr val="tx1"/>
                </a:solidFill>
                <a:latin typeface="+mj-lt"/>
              </a:rPr>
              <a:t>Commissioners are fiduciaries.</a:t>
            </a:r>
          </a:p>
          <a:p>
            <a:r>
              <a:rPr lang="en-US" sz="2400" b="0" i="0" dirty="0">
                <a:solidFill>
                  <a:schemeClr val="tx1"/>
                </a:solidFill>
                <a:effectLst/>
                <a:latin typeface="+mj-lt"/>
              </a:rPr>
              <a:t>A fiduciary is a person or organization that </a:t>
            </a:r>
            <a:r>
              <a:rPr lang="en-US" sz="2400" b="1" i="0" dirty="0">
                <a:solidFill>
                  <a:schemeClr val="tx1"/>
                </a:solidFill>
                <a:effectLst/>
                <a:latin typeface="+mj-lt"/>
              </a:rPr>
              <a:t>acts on behalf </a:t>
            </a:r>
            <a:r>
              <a:rPr lang="en-US" sz="2400" b="0" i="0" dirty="0">
                <a:solidFill>
                  <a:schemeClr val="tx1"/>
                </a:solidFill>
                <a:effectLst/>
                <a:latin typeface="+mj-lt"/>
              </a:rPr>
              <a:t>of another person or persons, putting the </a:t>
            </a:r>
            <a:r>
              <a:rPr lang="en-US" sz="2400" b="1" i="0" dirty="0">
                <a:solidFill>
                  <a:schemeClr val="tx1"/>
                </a:solidFill>
                <a:effectLst/>
                <a:latin typeface="+mj-lt"/>
              </a:rPr>
              <a:t>public interests ahead of their own</a:t>
            </a:r>
            <a:r>
              <a:rPr lang="en-US" sz="2400" b="0" i="0" dirty="0">
                <a:solidFill>
                  <a:schemeClr val="tx1"/>
                </a:solidFill>
                <a:effectLst/>
                <a:latin typeface="+mj-lt"/>
              </a:rPr>
              <a:t>, with a duty to </a:t>
            </a:r>
            <a:r>
              <a:rPr lang="en-US" sz="2400" b="1" i="0" dirty="0">
                <a:solidFill>
                  <a:schemeClr val="tx1"/>
                </a:solidFill>
                <a:effectLst/>
                <a:latin typeface="+mj-lt"/>
              </a:rPr>
              <a:t>preserve good faith and trust</a:t>
            </a:r>
            <a:r>
              <a:rPr lang="en-US" sz="2400" b="0" i="0" dirty="0">
                <a:solidFill>
                  <a:schemeClr val="tx1"/>
                </a:solidFill>
                <a:effectLst/>
                <a:latin typeface="+mj-lt"/>
              </a:rPr>
              <a:t>. Being a fiduciary requires being </a:t>
            </a:r>
            <a:r>
              <a:rPr lang="en-US" sz="2400" b="1" i="0" dirty="0">
                <a:solidFill>
                  <a:schemeClr val="tx1"/>
                </a:solidFill>
                <a:effectLst/>
                <a:latin typeface="+mj-lt"/>
              </a:rPr>
              <a:t>bound both legally and ethically </a:t>
            </a:r>
            <a:r>
              <a:rPr lang="en-US" sz="2400" b="0" i="0" dirty="0">
                <a:solidFill>
                  <a:schemeClr val="tx1"/>
                </a:solidFill>
                <a:effectLst/>
                <a:latin typeface="+mj-lt"/>
              </a:rPr>
              <a:t>to act in the other's best interests.</a:t>
            </a:r>
            <a:r>
              <a:rPr lang="en-US" sz="2400" dirty="0">
                <a:solidFill>
                  <a:schemeClr val="tx1"/>
                </a:solidFill>
                <a:latin typeface="+mj-lt"/>
              </a:rPr>
              <a:t> </a:t>
            </a:r>
          </a:p>
          <a:p>
            <a:r>
              <a:rPr lang="en-US" sz="2400" dirty="0">
                <a:solidFill>
                  <a:schemeClr val="tx1"/>
                </a:solidFill>
                <a:latin typeface="+mj-lt"/>
              </a:rPr>
              <a:t>District funds are treated as public funds even though commissioners do not have direct financial authority over grant and practice funds.</a:t>
            </a:r>
          </a:p>
        </p:txBody>
      </p:sp>
    </p:spTree>
    <p:extLst>
      <p:ext uri="{BB962C8B-B14F-4D97-AF65-F5344CB8AC3E}">
        <p14:creationId xmlns:p14="http://schemas.microsoft.com/office/powerpoint/2010/main" val="206338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D23EEF-EACC-A81C-3E3A-CCEA52841AE9}"/>
              </a:ext>
            </a:extLst>
          </p:cNvPr>
          <p:cNvSpPr>
            <a:spLocks noGrp="1"/>
          </p:cNvSpPr>
          <p:nvPr>
            <p:ph type="title"/>
          </p:nvPr>
        </p:nvSpPr>
        <p:spPr/>
        <p:txBody>
          <a:bodyPr>
            <a:normAutofit/>
          </a:bodyPr>
          <a:lstStyle/>
          <a:p>
            <a:r>
              <a:rPr lang="en-US" dirty="0"/>
              <a:t>Fiduciary Responsibilities</a:t>
            </a:r>
            <a:br>
              <a:rPr lang="en-US" dirty="0"/>
            </a:br>
            <a:r>
              <a:rPr lang="en-US" dirty="0"/>
              <a:t>(Continued)</a:t>
            </a:r>
          </a:p>
        </p:txBody>
      </p:sp>
      <p:sp>
        <p:nvSpPr>
          <p:cNvPr id="2" name="Content Placeholder 1">
            <a:extLst>
              <a:ext uri="{FF2B5EF4-FFF2-40B4-BE49-F238E27FC236}">
                <a16:creationId xmlns:a16="http://schemas.microsoft.com/office/drawing/2014/main" id="{223BDFD6-1B5E-4568-69AD-4B1254D4211F}"/>
              </a:ext>
            </a:extLst>
          </p:cNvPr>
          <p:cNvSpPr>
            <a:spLocks noGrp="1"/>
          </p:cNvSpPr>
          <p:nvPr>
            <p:ph idx="1"/>
          </p:nvPr>
        </p:nvSpPr>
        <p:spPr>
          <a:xfrm>
            <a:off x="609599" y="1930400"/>
            <a:ext cx="6347714" cy="4318000"/>
          </a:xfrm>
        </p:spPr>
        <p:txBody>
          <a:bodyPr>
            <a:normAutofit fontScale="92500" lnSpcReduction="10000"/>
          </a:bodyPr>
          <a:lstStyle/>
          <a:p>
            <a:r>
              <a:rPr lang="en-US" sz="2400" dirty="0"/>
              <a:t>Review monthly treasurers' report during board meeting</a:t>
            </a:r>
          </a:p>
          <a:p>
            <a:r>
              <a:rPr lang="en-US" sz="2400" dirty="0"/>
              <a:t>A motion to approve the treasurer’s report is inappropriate because the report has not been reviewed during the </a:t>
            </a:r>
            <a:r>
              <a:rPr lang="en-US" sz="2400"/>
              <a:t>annual district financial </a:t>
            </a:r>
            <a:r>
              <a:rPr lang="en-US" sz="2400" dirty="0"/>
              <a:t>review</a:t>
            </a:r>
          </a:p>
          <a:p>
            <a:r>
              <a:rPr lang="en-US" sz="2400" dirty="0"/>
              <a:t>The proper response is for the Chair to say that ‘the report is received and will be filed for audit.’</a:t>
            </a:r>
          </a:p>
          <a:p>
            <a:r>
              <a:rPr lang="en-US" sz="2400" dirty="0"/>
              <a:t>Follow your District Financial Policies</a:t>
            </a:r>
          </a:p>
          <a:p>
            <a:r>
              <a:rPr lang="en-US" sz="2400" dirty="0"/>
              <a:t>Conduct annual self-review of district funds; due by Sept. 30 to IDALS</a:t>
            </a:r>
          </a:p>
          <a:p>
            <a:endParaRPr lang="en-US" dirty="0"/>
          </a:p>
        </p:txBody>
      </p:sp>
    </p:spTree>
    <p:extLst>
      <p:ext uri="{BB962C8B-B14F-4D97-AF65-F5344CB8AC3E}">
        <p14:creationId xmlns:p14="http://schemas.microsoft.com/office/powerpoint/2010/main" val="333110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Agenda</a:t>
            </a:r>
          </a:p>
        </p:txBody>
      </p:sp>
      <p:sp>
        <p:nvSpPr>
          <p:cNvPr id="3" name="Content Placeholder 2"/>
          <p:cNvSpPr>
            <a:spLocks noGrp="1"/>
          </p:cNvSpPr>
          <p:nvPr>
            <p:ph idx="1"/>
          </p:nvPr>
        </p:nvSpPr>
        <p:spPr>
          <a:xfrm>
            <a:off x="266700" y="1143000"/>
            <a:ext cx="8610600" cy="5105400"/>
          </a:xfrm>
        </p:spPr>
        <p:txBody>
          <a:bodyPr>
            <a:noAutofit/>
          </a:bodyPr>
          <a:lstStyle/>
          <a:p>
            <a:r>
              <a:rPr lang="en-US" sz="2400" dirty="0"/>
              <a:t>SWCDs — A Long Legacy with Serious Responsibilities </a:t>
            </a:r>
          </a:p>
          <a:p>
            <a:r>
              <a:rPr lang="en-US" sz="2400" dirty="0"/>
              <a:t>The Story of Soil &amp; Water Conservation</a:t>
            </a:r>
          </a:p>
          <a:p>
            <a:r>
              <a:rPr lang="en-US" sz="2400" dirty="0"/>
              <a:t>Iowa Code 161A—Enabling and Empowering Legislation</a:t>
            </a:r>
          </a:p>
          <a:p>
            <a:r>
              <a:rPr lang="en-US" sz="2400" dirty="0"/>
              <a:t>Duties &amp; Responsibilities of Commissioners</a:t>
            </a:r>
          </a:p>
          <a:p>
            <a:r>
              <a:rPr lang="en-US" sz="2400" dirty="0"/>
              <a:t>Rising to the Conservation Challenge</a:t>
            </a:r>
          </a:p>
          <a:p>
            <a:r>
              <a:rPr lang="en-US" sz="2400" dirty="0"/>
              <a:t>Key Partnership — A Three-legged Stool </a:t>
            </a:r>
          </a:p>
          <a:p>
            <a:r>
              <a:rPr lang="en-US" sz="2400" dirty="0"/>
              <a:t>Conservation Districts of Iowa — Commissioner’s Association</a:t>
            </a:r>
          </a:p>
          <a:p>
            <a:r>
              <a:rPr lang="en-US" sz="2400" dirty="0"/>
              <a:t>National Partner — National Association of Conservation Districts</a:t>
            </a:r>
          </a:p>
        </p:txBody>
      </p:sp>
    </p:spTree>
    <p:extLst>
      <p:ext uri="{BB962C8B-B14F-4D97-AF65-F5344CB8AC3E}">
        <p14:creationId xmlns:p14="http://schemas.microsoft.com/office/powerpoint/2010/main" val="289971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FAC26-4B3A-B522-F634-0EED28DDC4C0}"/>
              </a:ext>
            </a:extLst>
          </p:cNvPr>
          <p:cNvSpPr>
            <a:spLocks noGrp="1"/>
          </p:cNvSpPr>
          <p:nvPr>
            <p:ph type="title"/>
          </p:nvPr>
        </p:nvSpPr>
        <p:spPr>
          <a:xfrm>
            <a:off x="457200" y="338328"/>
            <a:ext cx="8153400" cy="1566672"/>
          </a:xfrm>
        </p:spPr>
        <p:txBody>
          <a:bodyPr anchor="b">
            <a:normAutofit fontScale="90000"/>
          </a:bodyPr>
          <a:lstStyle/>
          <a:p>
            <a:br>
              <a:rPr lang="en-US" dirty="0"/>
            </a:br>
            <a:r>
              <a:rPr lang="en-US" dirty="0"/>
              <a:t>SWCD Expense Fund (1M)</a:t>
            </a:r>
            <a:br>
              <a:rPr lang="en-US" dirty="0"/>
            </a:br>
            <a:endParaRPr lang="en-US" dirty="0"/>
          </a:p>
        </p:txBody>
      </p:sp>
      <p:sp>
        <p:nvSpPr>
          <p:cNvPr id="2" name="Content Placeholder 1">
            <a:extLst>
              <a:ext uri="{FF2B5EF4-FFF2-40B4-BE49-F238E27FC236}">
                <a16:creationId xmlns:a16="http://schemas.microsoft.com/office/drawing/2014/main" id="{429F6820-15D5-D29F-DC1F-96DEBF7C71D2}"/>
              </a:ext>
            </a:extLst>
          </p:cNvPr>
          <p:cNvSpPr>
            <a:spLocks noGrp="1"/>
          </p:cNvSpPr>
          <p:nvPr>
            <p:ph idx="1"/>
          </p:nvPr>
        </p:nvSpPr>
        <p:spPr>
          <a:xfrm>
            <a:off x="762000" y="1524000"/>
            <a:ext cx="7408333" cy="4221163"/>
          </a:xfrm>
        </p:spPr>
        <p:txBody>
          <a:bodyPr>
            <a:normAutofit fontScale="92500"/>
          </a:bodyPr>
          <a:lstStyle/>
          <a:p>
            <a:r>
              <a:rPr lang="en-US" sz="2400" dirty="0"/>
              <a:t>Annual allotment from IDALS</a:t>
            </a:r>
          </a:p>
          <a:p>
            <a:r>
              <a:rPr lang="en-US" sz="2400" dirty="0"/>
              <a:t>Pays mileage &amp; expenses for commissioners &amp; assistant commissioners</a:t>
            </a:r>
          </a:p>
          <a:p>
            <a:r>
              <a:rPr lang="en-US" sz="2400" dirty="0"/>
              <a:t>CDI dues are paid from these funds, also NACD dues. Other association dues affiliated with our mission</a:t>
            </a:r>
          </a:p>
          <a:p>
            <a:r>
              <a:rPr lang="en-US" sz="2400" dirty="0"/>
              <a:t>Can buy office supplies &amp; pay for printing of publications</a:t>
            </a:r>
          </a:p>
          <a:p>
            <a:r>
              <a:rPr lang="en-US" sz="2400" dirty="0"/>
              <a:t>Cover meeting &amp; workshop expenses—no food/drinks</a:t>
            </a:r>
          </a:p>
          <a:p>
            <a:r>
              <a:rPr lang="en-US" sz="2400" dirty="0"/>
              <a:t>More expenses are found in IDALS Policies &amp; Procedures manual. CAs have access. You can, too.</a:t>
            </a:r>
          </a:p>
          <a:p>
            <a:endParaRPr lang="en-US" dirty="0"/>
          </a:p>
          <a:p>
            <a:endParaRPr lang="en-US" dirty="0"/>
          </a:p>
        </p:txBody>
      </p:sp>
    </p:spTree>
    <p:extLst>
      <p:ext uri="{BB962C8B-B14F-4D97-AF65-F5344CB8AC3E}">
        <p14:creationId xmlns:p14="http://schemas.microsoft.com/office/powerpoint/2010/main" val="84393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b="1" dirty="0"/>
              <a:t>OVERVIEW: District Funds Sources</a:t>
            </a:r>
          </a:p>
        </p:txBody>
      </p:sp>
      <p:sp>
        <p:nvSpPr>
          <p:cNvPr id="4" name="Content Placeholder 1"/>
          <p:cNvSpPr txBox="1">
            <a:spLocks/>
          </p:cNvSpPr>
          <p:nvPr/>
        </p:nvSpPr>
        <p:spPr>
          <a:xfrm>
            <a:off x="4439613" y="2204929"/>
            <a:ext cx="3699933" cy="1972733"/>
          </a:xfrm>
          <a:prstGeom prst="rect">
            <a:avLst/>
          </a:prstGeom>
          <a:solidFill>
            <a:schemeClr val="accent2">
              <a:lumMod val="40000"/>
              <a:lumOff val="60000"/>
            </a:schemeClr>
          </a:solidFill>
          <a:ln w="12700">
            <a:noFill/>
          </a:ln>
        </p:spPr>
        <p:txBody>
          <a:bodyPr vert="horz" lIns="91440" tIns="45720" rIns="91440" bIns="45720" rtlCol="0">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b="1" u="sng" dirty="0">
                <a:solidFill>
                  <a:schemeClr val="tx1"/>
                </a:solidFill>
              </a:rPr>
              <a:t>In FARMS </a:t>
            </a:r>
            <a:r>
              <a:rPr lang="en-US" sz="2000" b="1" dirty="0">
                <a:solidFill>
                  <a:schemeClr val="tx1"/>
                </a:solidFill>
              </a:rPr>
              <a:t>(Financial And Resource Management System)</a:t>
            </a:r>
          </a:p>
          <a:p>
            <a:r>
              <a:rPr lang="en-US" dirty="0">
                <a:solidFill>
                  <a:schemeClr val="tx1"/>
                </a:solidFill>
              </a:rPr>
              <a:t>All practices receiving state cost share, DNR 319, WPF, WSPF, WIRB, WQI, no interest and low interest loans</a:t>
            </a:r>
          </a:p>
          <a:p>
            <a:endParaRPr lang="en-US" dirty="0">
              <a:solidFill>
                <a:schemeClr val="tx1"/>
              </a:solidFill>
            </a:endParaRPr>
          </a:p>
        </p:txBody>
      </p:sp>
      <p:sp>
        <p:nvSpPr>
          <p:cNvPr id="6" name="Content Placeholder 1"/>
          <p:cNvSpPr txBox="1">
            <a:spLocks/>
          </p:cNvSpPr>
          <p:nvPr/>
        </p:nvSpPr>
        <p:spPr>
          <a:xfrm>
            <a:off x="4495800" y="4334933"/>
            <a:ext cx="3886201" cy="1608667"/>
          </a:xfrm>
          <a:prstGeom prst="rect">
            <a:avLst/>
          </a:prstGeom>
          <a:solidFill>
            <a:schemeClr val="accent2">
              <a:lumMod val="40000"/>
              <a:lumOff val="60000"/>
            </a:schemeClr>
          </a:solidFill>
        </p:spPr>
        <p:txBody>
          <a:bodyPr vert="horz" lIns="91440" tIns="45720" rIns="91440" bIns="45720" rtlCol="0">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b="1" u="sng" dirty="0">
                <a:solidFill>
                  <a:schemeClr val="tx1"/>
                </a:solidFill>
              </a:rPr>
              <a:t>NRCS Systems </a:t>
            </a:r>
          </a:p>
          <a:p>
            <a:pPr marL="0" indent="0" algn="ctr">
              <a:buFont typeface="Symbol" pitchFamily="18" charset="2"/>
              <a:buNone/>
            </a:pPr>
            <a:r>
              <a:rPr lang="en-US" b="1" u="sng" dirty="0">
                <a:solidFill>
                  <a:schemeClr val="tx1"/>
                </a:solidFill>
              </a:rPr>
              <a:t>(Pro Tracts/Conservation    Desktop)</a:t>
            </a:r>
            <a:endParaRPr lang="en-US" sz="2000" b="1" dirty="0">
              <a:solidFill>
                <a:schemeClr val="tx1"/>
              </a:solidFill>
            </a:endParaRPr>
          </a:p>
          <a:p>
            <a:r>
              <a:rPr lang="en-US" dirty="0">
                <a:solidFill>
                  <a:schemeClr val="tx1"/>
                </a:solidFill>
              </a:rPr>
              <a:t>All practices receiving federal cost share, EQIP, CSP, CRP, etc.</a:t>
            </a:r>
          </a:p>
          <a:p>
            <a:endParaRPr lang="en-US" dirty="0">
              <a:solidFill>
                <a:schemeClr val="tx1"/>
              </a:solidFill>
            </a:endParaRPr>
          </a:p>
        </p:txBody>
      </p:sp>
      <p:sp>
        <p:nvSpPr>
          <p:cNvPr id="7" name="Content Placeholder 1">
            <a:extLst>
              <a:ext uri="{FF2B5EF4-FFF2-40B4-BE49-F238E27FC236}">
                <a16:creationId xmlns:a16="http://schemas.microsoft.com/office/drawing/2014/main" id="{8133E773-BCDF-5387-AD52-9083164EFAE0}"/>
              </a:ext>
            </a:extLst>
          </p:cNvPr>
          <p:cNvSpPr txBox="1">
            <a:spLocks/>
          </p:cNvSpPr>
          <p:nvPr/>
        </p:nvSpPr>
        <p:spPr>
          <a:xfrm>
            <a:off x="304800" y="1143000"/>
            <a:ext cx="8229601" cy="5105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a:t>District funds are public funds</a:t>
            </a:r>
          </a:p>
          <a:p>
            <a:r>
              <a:rPr lang="en-US" sz="2400" dirty="0"/>
              <a:t>IDALS Financial Specialists available to help</a:t>
            </a:r>
            <a:endParaRPr lang="en-US" dirty="0"/>
          </a:p>
        </p:txBody>
      </p:sp>
      <p:sp>
        <p:nvSpPr>
          <p:cNvPr id="8" name="Content Placeholder 1">
            <a:extLst>
              <a:ext uri="{FF2B5EF4-FFF2-40B4-BE49-F238E27FC236}">
                <a16:creationId xmlns:a16="http://schemas.microsoft.com/office/drawing/2014/main" id="{B7B8BF03-9909-3713-6FBA-1FFA06B36EB5}"/>
              </a:ext>
            </a:extLst>
          </p:cNvPr>
          <p:cNvSpPr txBox="1">
            <a:spLocks/>
          </p:cNvSpPr>
          <p:nvPr/>
        </p:nvSpPr>
        <p:spPr>
          <a:xfrm>
            <a:off x="457200" y="2184147"/>
            <a:ext cx="3699933" cy="3725334"/>
          </a:xfrm>
          <a:prstGeom prst="rect">
            <a:avLst/>
          </a:prstGeom>
          <a:solidFill>
            <a:schemeClr val="accent2">
              <a:lumMod val="20000"/>
              <a:lumOff val="80000"/>
            </a:schemeClr>
          </a:solidFill>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b="1" u="sng" dirty="0">
                <a:solidFill>
                  <a:schemeClr val="tx1"/>
                </a:solidFill>
              </a:rPr>
              <a:t>In District Account</a:t>
            </a:r>
          </a:p>
          <a:p>
            <a:r>
              <a:rPr lang="en-US" dirty="0">
                <a:solidFill>
                  <a:schemeClr val="tx1"/>
                </a:solidFill>
              </a:rPr>
              <a:t>1M funds for commissioner expenses </a:t>
            </a:r>
          </a:p>
          <a:p>
            <a:r>
              <a:rPr lang="en-US" dirty="0">
                <a:solidFill>
                  <a:schemeClr val="tx1"/>
                </a:solidFill>
              </a:rPr>
              <a:t>Funds from District fundraising activities (tree sales, equipment rental, donations, etc.)  </a:t>
            </a:r>
            <a:r>
              <a:rPr lang="en-US" b="1" dirty="0">
                <a:solidFill>
                  <a:schemeClr val="tx1"/>
                </a:solidFill>
              </a:rPr>
              <a:t>Spend with commissioner discretion according to district policy</a:t>
            </a:r>
          </a:p>
          <a:p>
            <a:r>
              <a:rPr lang="en-US" dirty="0">
                <a:solidFill>
                  <a:schemeClr val="tx1"/>
                </a:solidFill>
              </a:rPr>
              <a:t>Funds from grants such as DNR 319, WPF, WSPF,WIRB &amp; WQI for administration including salary, benefits, education and outreach, supplies, equipment, travel and training, etc.  </a:t>
            </a:r>
            <a:r>
              <a:rPr lang="en-US" b="1" dirty="0">
                <a:solidFill>
                  <a:schemeClr val="tx1"/>
                </a:solidFill>
              </a:rPr>
              <a:t>Monthly requests for these funds required</a:t>
            </a:r>
          </a:p>
        </p:txBody>
      </p:sp>
    </p:spTree>
    <p:extLst>
      <p:ext uri="{BB962C8B-B14F-4D97-AF65-F5344CB8AC3E}">
        <p14:creationId xmlns:p14="http://schemas.microsoft.com/office/powerpoint/2010/main" val="32915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55724"/>
            <a:ext cx="4934413" cy="36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04800" y="570931"/>
            <a:ext cx="7239001" cy="1320800"/>
          </a:xfrm>
        </p:spPr>
        <p:txBody>
          <a:bodyPr>
            <a:normAutofit/>
          </a:bodyPr>
          <a:lstStyle/>
          <a:p>
            <a:r>
              <a:rPr lang="en-US" sz="4000" b="1" dirty="0"/>
              <a:t>Rising to </a:t>
            </a:r>
            <a:r>
              <a:rPr lang="en-US" sz="4000" b="1" i="1" dirty="0"/>
              <a:t>Changing</a:t>
            </a:r>
            <a:r>
              <a:rPr lang="en-US" sz="4000" b="1" dirty="0"/>
              <a:t> Challenges</a:t>
            </a:r>
          </a:p>
        </p:txBody>
      </p:sp>
      <p:sp>
        <p:nvSpPr>
          <p:cNvPr id="4" name="Content Placeholder 3"/>
          <p:cNvSpPr>
            <a:spLocks noGrp="1"/>
          </p:cNvSpPr>
          <p:nvPr>
            <p:ph idx="1"/>
          </p:nvPr>
        </p:nvSpPr>
        <p:spPr>
          <a:xfrm>
            <a:off x="304800" y="1447800"/>
            <a:ext cx="3828587" cy="5257799"/>
          </a:xfrm>
        </p:spPr>
        <p:txBody>
          <a:bodyPr>
            <a:normAutofit lnSpcReduction="10000"/>
          </a:bodyPr>
          <a:lstStyle/>
          <a:p>
            <a:r>
              <a:rPr lang="en-US" dirty="0"/>
              <a:t>Variable intense weather patterns; more frequent events</a:t>
            </a:r>
          </a:p>
          <a:p>
            <a:r>
              <a:rPr lang="en-US" dirty="0"/>
              <a:t>Increase in population increases pressure on farmland</a:t>
            </a:r>
          </a:p>
          <a:p>
            <a:r>
              <a:rPr lang="en-US" dirty="0"/>
              <a:t>Soil losses; diminished water quality</a:t>
            </a:r>
          </a:p>
          <a:p>
            <a:r>
              <a:rPr lang="en-US" dirty="0"/>
              <a:t> Nearly 600 (56%) of Iowa’s streams, rivers &amp; lakes are impaired or highly polluted, contributing to Dead Zone in Gulf of Mexico</a:t>
            </a:r>
          </a:p>
          <a:p>
            <a:r>
              <a:rPr lang="en-US" dirty="0"/>
              <a:t>Over 50% of land in Iowa is rented </a:t>
            </a:r>
          </a:p>
          <a:p>
            <a:r>
              <a:rPr lang="en-US" dirty="0"/>
              <a:t>More and different partners owning land</a:t>
            </a:r>
          </a:p>
          <a:p>
            <a:r>
              <a:rPr lang="en-US" dirty="0"/>
              <a:t>Increased Congressional funding available—need to hire!!</a:t>
            </a:r>
          </a:p>
        </p:txBody>
      </p:sp>
    </p:spTree>
    <p:extLst>
      <p:ext uri="{BB962C8B-B14F-4D97-AF65-F5344CB8AC3E}">
        <p14:creationId xmlns:p14="http://schemas.microsoft.com/office/powerpoint/2010/main" val="91130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88BA7-EB9C-7766-70C2-DF9BBFEA06FE}"/>
              </a:ext>
            </a:extLst>
          </p:cNvPr>
          <p:cNvSpPr>
            <a:spLocks noGrp="1"/>
          </p:cNvSpPr>
          <p:nvPr>
            <p:ph type="title"/>
          </p:nvPr>
        </p:nvSpPr>
        <p:spPr>
          <a:xfrm>
            <a:off x="228600" y="156237"/>
            <a:ext cx="8001000" cy="1320800"/>
          </a:xfrm>
        </p:spPr>
        <p:txBody>
          <a:bodyPr>
            <a:normAutofit/>
          </a:bodyPr>
          <a:lstStyle/>
          <a:p>
            <a:r>
              <a:rPr lang="en-US" sz="4000" b="1" dirty="0"/>
              <a:t>Rising to the Challenge:</a:t>
            </a:r>
            <a:br>
              <a:rPr lang="en-US" sz="4000" b="1" dirty="0"/>
            </a:br>
            <a:r>
              <a:rPr lang="en-US" b="1" dirty="0"/>
              <a:t>Increased Conservation Funding</a:t>
            </a:r>
            <a:endParaRPr lang="en-US" dirty="0"/>
          </a:p>
        </p:txBody>
      </p:sp>
      <p:sp>
        <p:nvSpPr>
          <p:cNvPr id="2" name="Content Placeholder 1">
            <a:extLst>
              <a:ext uri="{FF2B5EF4-FFF2-40B4-BE49-F238E27FC236}">
                <a16:creationId xmlns:a16="http://schemas.microsoft.com/office/drawing/2014/main" id="{93C81D85-02AF-5CB0-B228-DE3A61135034}"/>
              </a:ext>
            </a:extLst>
          </p:cNvPr>
          <p:cNvSpPr>
            <a:spLocks noGrp="1"/>
          </p:cNvSpPr>
          <p:nvPr>
            <p:ph idx="1"/>
          </p:nvPr>
        </p:nvSpPr>
        <p:spPr>
          <a:xfrm>
            <a:off x="457200" y="1600200"/>
            <a:ext cx="6347714" cy="4267200"/>
          </a:xfrm>
        </p:spPr>
        <p:txBody>
          <a:bodyPr>
            <a:normAutofit fontScale="92500" lnSpcReduction="20000"/>
          </a:bodyPr>
          <a:lstStyle/>
          <a:p>
            <a:r>
              <a:rPr lang="en-US" sz="2600" dirty="0">
                <a:effectLst/>
                <a:ea typeface="Calibri" panose="020F0502020204030204" pitchFamily="34" charset="0"/>
                <a:cs typeface="Times New Roman" panose="02020603050405020304" pitchFamily="18" charset="0"/>
              </a:rPr>
              <a:t>By 2050 farmers need to raise 30% more food on fewer arable acres globally to feed between 7 to 10 billion people on this planet. </a:t>
            </a:r>
          </a:p>
          <a:p>
            <a:r>
              <a:rPr lang="en-US" sz="2600" dirty="0">
                <a:effectLst/>
                <a:ea typeface="Calibri" panose="020F0502020204030204" pitchFamily="34" charset="0"/>
                <a:cs typeface="Times New Roman" panose="02020603050405020304" pitchFamily="18" charset="0"/>
              </a:rPr>
              <a:t>Congress acknowledged this dire need and funded conservation through the</a:t>
            </a:r>
          </a:p>
          <a:p>
            <a:pPr marL="644843"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Bi-partisan Infrastructure Law  ($1B)</a:t>
            </a:r>
          </a:p>
          <a:p>
            <a:pPr marL="644843"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Inflation Reduction Act    ($24B) </a:t>
            </a:r>
          </a:p>
          <a:p>
            <a:pPr marL="301943" lvl="1" indent="0">
              <a:spcBef>
                <a:spcPts val="0"/>
              </a:spcBef>
              <a:buNone/>
            </a:pPr>
            <a:r>
              <a:rPr lang="en-US" sz="2600" dirty="0">
                <a:ea typeface="Calibri" panose="020F0502020204030204" pitchFamily="34" charset="0"/>
                <a:cs typeface="Times New Roman" panose="02020603050405020304" pitchFamily="18" charset="0"/>
              </a:rPr>
              <a:t>           Funding </a:t>
            </a:r>
            <a:r>
              <a:rPr lang="en-US" sz="2600" dirty="0">
                <a:effectLst/>
                <a:ea typeface="Calibri" panose="020F0502020204030204" pitchFamily="34" charset="0"/>
                <a:cs typeface="Times New Roman" panose="02020603050405020304" pitchFamily="18" charset="0"/>
              </a:rPr>
              <a:t>ends FY31—Sept 30, 2031</a:t>
            </a:r>
          </a:p>
          <a:p>
            <a:pPr marL="644843"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Climate Smart Ag  ($3.1</a:t>
            </a:r>
            <a:r>
              <a:rPr lang="en-US" sz="2600" dirty="0">
                <a:solidFill>
                  <a:schemeClr val="tx1"/>
                </a:solidFill>
                <a:effectLst/>
                <a:ea typeface="Calibri" panose="020F0502020204030204" pitchFamily="34" charset="0"/>
                <a:cs typeface="Times New Roman" panose="02020603050405020304" pitchFamily="18" charset="0"/>
              </a:rPr>
              <a:t>B</a:t>
            </a:r>
            <a:r>
              <a:rPr lang="en-US" sz="2600" dirty="0">
                <a:effectLst/>
                <a:ea typeface="Calibri" panose="020F0502020204030204" pitchFamily="34" charset="0"/>
                <a:cs typeface="Times New Roman" panose="02020603050405020304" pitchFamily="18" charset="0"/>
              </a:rPr>
              <a:t>) </a:t>
            </a:r>
          </a:p>
          <a:p>
            <a:pPr marL="644843"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Regional Conservation Partnership Program (RCPP) ($50M allotted to Iowa to date)</a:t>
            </a:r>
          </a:p>
          <a:p>
            <a:endParaRPr lang="en-US" sz="2000" dirty="0">
              <a:effectLst/>
              <a:ea typeface="Calibri" panose="020F0502020204030204" pitchFamily="34"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34321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6699F-A11D-0F49-729A-9ACE26A8860B}"/>
              </a:ext>
            </a:extLst>
          </p:cNvPr>
          <p:cNvSpPr>
            <a:spLocks noGrp="1"/>
          </p:cNvSpPr>
          <p:nvPr>
            <p:ph type="title"/>
          </p:nvPr>
        </p:nvSpPr>
        <p:spPr>
          <a:xfrm>
            <a:off x="457200" y="338327"/>
            <a:ext cx="8229600" cy="1414273"/>
          </a:xfrm>
        </p:spPr>
        <p:txBody>
          <a:bodyPr>
            <a:normAutofit/>
          </a:bodyPr>
          <a:lstStyle/>
          <a:p>
            <a:r>
              <a:rPr lang="en-US" sz="4000" b="1" dirty="0"/>
              <a:t>Rising to the Challenge</a:t>
            </a:r>
            <a:r>
              <a:rPr lang="en-US" sz="4400" b="1" dirty="0"/>
              <a:t>:</a:t>
            </a:r>
            <a:br>
              <a:rPr lang="en-US" sz="4400" b="1" dirty="0"/>
            </a:br>
            <a:r>
              <a:rPr lang="en-US" b="1" dirty="0"/>
              <a:t>Soil Health &amp; Water Quality</a:t>
            </a:r>
            <a:endParaRPr lang="en-US" dirty="0"/>
          </a:p>
        </p:txBody>
      </p:sp>
      <p:sp>
        <p:nvSpPr>
          <p:cNvPr id="2" name="Content Placeholder 1">
            <a:extLst>
              <a:ext uri="{FF2B5EF4-FFF2-40B4-BE49-F238E27FC236}">
                <a16:creationId xmlns:a16="http://schemas.microsoft.com/office/drawing/2014/main" id="{50CDA30D-DC05-783F-6A84-DBBD631972C6}"/>
              </a:ext>
            </a:extLst>
          </p:cNvPr>
          <p:cNvSpPr>
            <a:spLocks noGrp="1"/>
          </p:cNvSpPr>
          <p:nvPr>
            <p:ph idx="1"/>
          </p:nvPr>
        </p:nvSpPr>
        <p:spPr>
          <a:xfrm>
            <a:off x="609599" y="1752600"/>
            <a:ext cx="6347714" cy="4767073"/>
          </a:xfrm>
        </p:spPr>
        <p:txBody>
          <a:bodyPr>
            <a:normAutofit/>
          </a:bodyPr>
          <a:lstStyle/>
          <a:p>
            <a:pPr marL="0" marR="0" indent="0">
              <a:spcBef>
                <a:spcPts val="0"/>
              </a:spcBef>
              <a:spcAft>
                <a:spcPts val="0"/>
              </a:spcAft>
              <a:buNone/>
            </a:pPr>
            <a:endParaRPr lang="en-US" dirty="0">
              <a:effectLst/>
              <a:latin typeface="+mj-lt"/>
              <a:ea typeface="Times New Roman" panose="02020603050405020304" pitchFamily="18" charset="0"/>
            </a:endParaRPr>
          </a:p>
          <a:p>
            <a:pPr marL="0" marR="0">
              <a:spcBef>
                <a:spcPts val="0"/>
              </a:spcBef>
              <a:spcAft>
                <a:spcPts val="0"/>
              </a:spcAft>
            </a:pPr>
            <a:r>
              <a:rPr lang="en-US" sz="2000" b="1" dirty="0">
                <a:effectLst/>
                <a:latin typeface="+mj-lt"/>
                <a:ea typeface="Times New Roman" panose="02020603050405020304" pitchFamily="18" charset="0"/>
              </a:rPr>
              <a:t>“</a:t>
            </a:r>
            <a:r>
              <a:rPr lang="en-US" sz="2000" b="1" i="1" dirty="0">
                <a:effectLst/>
                <a:latin typeface="+mj-lt"/>
                <a:ea typeface="Times New Roman" panose="02020603050405020304" pitchFamily="18" charset="0"/>
              </a:rPr>
              <a:t>If we were truly driven by the need to feed the world, we would be cognizant of the long term need to maintain soil and water resources so that we could sustain our noble intent.”  </a:t>
            </a:r>
          </a:p>
          <a:p>
            <a:pPr marL="0" marR="0" indent="0">
              <a:spcBef>
                <a:spcPts val="0"/>
              </a:spcBef>
              <a:spcAft>
                <a:spcPts val="0"/>
              </a:spcAft>
              <a:buNone/>
            </a:pPr>
            <a:r>
              <a:rPr lang="en-US" sz="2000" dirty="0">
                <a:latin typeface="+mj-lt"/>
                <a:ea typeface="Times New Roman" panose="02020603050405020304" pitchFamily="18" charset="0"/>
              </a:rPr>
              <a:t>    </a:t>
            </a:r>
            <a:r>
              <a:rPr lang="en-US" dirty="0">
                <a:latin typeface="+mj-lt"/>
                <a:ea typeface="Times New Roman" panose="02020603050405020304" pitchFamily="18" charset="0"/>
              </a:rPr>
              <a:t>Dr. </a:t>
            </a:r>
            <a:r>
              <a:rPr lang="en-US" dirty="0">
                <a:effectLst/>
                <a:latin typeface="+mj-lt"/>
                <a:ea typeface="Times New Roman" panose="02020603050405020304" pitchFamily="18" charset="0"/>
              </a:rPr>
              <a:t>Richard Cruse, Agronomy Professor, Iowa State Univ.  </a:t>
            </a:r>
          </a:p>
          <a:p>
            <a:pPr marL="0" marR="0" indent="0">
              <a:spcBef>
                <a:spcPts val="0"/>
              </a:spcBef>
              <a:spcAft>
                <a:spcPts val="0"/>
              </a:spcAft>
              <a:buNone/>
            </a:pPr>
            <a:endParaRPr lang="en-US" dirty="0">
              <a:effectLst/>
              <a:latin typeface="+mj-lt"/>
              <a:ea typeface="Times New Roman" panose="02020603050405020304" pitchFamily="18" charset="0"/>
            </a:endParaRPr>
          </a:p>
          <a:p>
            <a:pPr marL="0" marR="0">
              <a:spcBef>
                <a:spcPts val="0"/>
              </a:spcBef>
              <a:spcAft>
                <a:spcPts val="0"/>
              </a:spcAft>
            </a:pPr>
            <a:r>
              <a:rPr lang="en-US" sz="2000" dirty="0">
                <a:latin typeface="+mj-lt"/>
                <a:ea typeface="Times New Roman" panose="02020603050405020304" pitchFamily="18" charset="0"/>
              </a:rPr>
              <a:t>Conservation practice funding is available to address both our soil health and water quality issues.</a:t>
            </a:r>
          </a:p>
          <a:p>
            <a:pPr marL="0" marR="0">
              <a:spcBef>
                <a:spcPts val="0"/>
              </a:spcBef>
              <a:spcAft>
                <a:spcPts val="0"/>
              </a:spcAft>
            </a:pPr>
            <a:endParaRPr lang="en-US" dirty="0">
              <a:latin typeface="+mj-lt"/>
              <a:ea typeface="Times New Roman" panose="02020603050405020304" pitchFamily="18" charset="0"/>
            </a:endParaRPr>
          </a:p>
          <a:p>
            <a:pPr marL="0" marR="0">
              <a:spcBef>
                <a:spcPts val="0"/>
              </a:spcBef>
              <a:spcAft>
                <a:spcPts val="0"/>
              </a:spcAft>
            </a:pPr>
            <a:r>
              <a:rPr lang="en-US" sz="2000" dirty="0">
                <a:latin typeface="+mj-lt"/>
                <a:ea typeface="Times New Roman" panose="02020603050405020304" pitchFamily="18" charset="0"/>
              </a:rPr>
              <a:t>Commissioners need to be vocal advocates to get others to adopt practices that really work. </a:t>
            </a:r>
          </a:p>
          <a:p>
            <a:pPr marL="0" marR="0">
              <a:spcBef>
                <a:spcPts val="0"/>
              </a:spcBef>
              <a:spcAft>
                <a:spcPts val="0"/>
              </a:spcAft>
            </a:pPr>
            <a:endParaRPr lang="en-US" dirty="0">
              <a:latin typeface="+mj-lt"/>
              <a:ea typeface="Times New Roman" panose="02020603050405020304" pitchFamily="18" charset="0"/>
            </a:endParaRPr>
          </a:p>
          <a:p>
            <a:pPr marL="0" marR="0">
              <a:spcBef>
                <a:spcPts val="0"/>
              </a:spcBef>
              <a:spcAft>
                <a:spcPts val="0"/>
              </a:spcAft>
            </a:pPr>
            <a:r>
              <a:rPr lang="en-US" sz="2000" dirty="0">
                <a:effectLst/>
                <a:latin typeface="+mj-lt"/>
                <a:ea typeface="Times New Roman" panose="02020603050405020304" pitchFamily="18" charset="0"/>
              </a:rPr>
              <a:t>Soil is the answer. What is the question?</a:t>
            </a:r>
          </a:p>
          <a:p>
            <a:pPr marL="0" marR="0" indent="0">
              <a:spcBef>
                <a:spcPts val="0"/>
              </a:spcBef>
              <a:spcAft>
                <a:spcPts val="0"/>
              </a:spcAft>
              <a:buNone/>
            </a:pPr>
            <a:r>
              <a:rPr lang="en-US" sz="2000" dirty="0">
                <a:latin typeface="+mj-lt"/>
                <a:ea typeface="Times New Roman" panose="02020603050405020304" pitchFamily="18" charset="0"/>
              </a:rPr>
              <a:t>     More properly: </a:t>
            </a:r>
            <a:r>
              <a:rPr lang="en-US" sz="2000" b="1" dirty="0">
                <a:latin typeface="+mj-lt"/>
                <a:ea typeface="Times New Roman" panose="02020603050405020304" pitchFamily="18" charset="0"/>
              </a:rPr>
              <a:t>SOIL HEALTH is the answer.</a:t>
            </a:r>
            <a:endParaRPr lang="en-US" sz="2000" b="1" dirty="0">
              <a:effectLst/>
              <a:latin typeface="+mj-lt"/>
              <a:ea typeface="Times New Roman" panose="02020603050405020304" pitchFamily="18" charset="0"/>
            </a:endParaRPr>
          </a:p>
        </p:txBody>
      </p:sp>
    </p:spTree>
    <p:extLst>
      <p:ext uri="{BB962C8B-B14F-4D97-AF65-F5344CB8AC3E}">
        <p14:creationId xmlns:p14="http://schemas.microsoft.com/office/powerpoint/2010/main" val="63884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1335">
            <a:off x="4966461" y="3767449"/>
            <a:ext cx="2381510" cy="1424236"/>
          </a:xfrm>
          <a:prstGeom prst="rect">
            <a:avLst/>
          </a:prstGeom>
        </p:spPr>
      </p:pic>
      <p:sp>
        <p:nvSpPr>
          <p:cNvPr id="3" name="Title 2"/>
          <p:cNvSpPr>
            <a:spLocks noGrp="1"/>
          </p:cNvSpPr>
          <p:nvPr>
            <p:ph type="title"/>
          </p:nvPr>
        </p:nvSpPr>
        <p:spPr>
          <a:xfrm>
            <a:off x="129286" y="209146"/>
            <a:ext cx="8481314" cy="1320800"/>
          </a:xfrm>
        </p:spPr>
        <p:txBody>
          <a:bodyPr>
            <a:noAutofit/>
          </a:bodyPr>
          <a:lstStyle/>
          <a:p>
            <a:r>
              <a:rPr lang="en-US" b="1" dirty="0"/>
              <a:t>Rising to the Challenge:</a:t>
            </a:r>
            <a:br>
              <a:rPr lang="en-US" sz="4000" b="1" dirty="0"/>
            </a:br>
            <a:r>
              <a:rPr lang="en-US" sz="3200" dirty="0"/>
              <a:t>How?  Promote Conservation</a:t>
            </a:r>
          </a:p>
        </p:txBody>
      </p:sp>
      <p:sp>
        <p:nvSpPr>
          <p:cNvPr id="2" name="Content Placeholder 1"/>
          <p:cNvSpPr>
            <a:spLocks noGrp="1"/>
          </p:cNvSpPr>
          <p:nvPr>
            <p:ph idx="1"/>
          </p:nvPr>
        </p:nvSpPr>
        <p:spPr>
          <a:xfrm>
            <a:off x="266702" y="1371600"/>
            <a:ext cx="5753098" cy="5312064"/>
          </a:xfrm>
        </p:spPr>
        <p:txBody>
          <a:bodyPr>
            <a:noAutofit/>
          </a:bodyPr>
          <a:lstStyle/>
          <a:p>
            <a:r>
              <a:rPr lang="en-US" sz="2000" b="1" dirty="0">
                <a:latin typeface="+mj-lt"/>
              </a:rPr>
              <a:t>Lead by example, you are conservation role model</a:t>
            </a:r>
          </a:p>
          <a:p>
            <a:r>
              <a:rPr lang="en-US" sz="2000" b="1" i="0" u="none" strike="noStrike" dirty="0">
                <a:solidFill>
                  <a:srgbClr val="000000"/>
                </a:solidFill>
                <a:effectLst/>
              </a:rPr>
              <a:t>Help TRAIN &amp; engage new staff in the office</a:t>
            </a:r>
          </a:p>
          <a:p>
            <a:r>
              <a:rPr lang="en-US" sz="2000" b="1" dirty="0">
                <a:solidFill>
                  <a:srgbClr val="000000"/>
                </a:solidFill>
              </a:rPr>
              <a:t>“Spend a day with a farmer” is powerful</a:t>
            </a:r>
          </a:p>
          <a:p>
            <a:pPr>
              <a:spcBef>
                <a:spcPts val="0"/>
              </a:spcBef>
            </a:pPr>
            <a:endParaRPr lang="en-US" sz="2000" b="1" dirty="0">
              <a:solidFill>
                <a:srgbClr val="000000"/>
              </a:solidFill>
              <a:latin typeface="+mj-lt"/>
            </a:endParaRPr>
          </a:p>
          <a:p>
            <a:pPr>
              <a:spcBef>
                <a:spcPts val="0"/>
              </a:spcBef>
            </a:pPr>
            <a:r>
              <a:rPr lang="en-US" sz="2000" dirty="0">
                <a:latin typeface="+mj-lt"/>
              </a:rPr>
              <a:t>Participate in demo projects, expos, field days, workshops, tours, legislative events</a:t>
            </a:r>
          </a:p>
          <a:p>
            <a:pPr>
              <a:spcBef>
                <a:spcPts val="0"/>
              </a:spcBef>
            </a:pPr>
            <a:endParaRPr lang="en-US" sz="2000" dirty="0">
              <a:latin typeface="+mj-lt"/>
            </a:endParaRPr>
          </a:p>
          <a:p>
            <a:pPr>
              <a:spcBef>
                <a:spcPts val="0"/>
              </a:spcBef>
            </a:pPr>
            <a:r>
              <a:rPr lang="en-US" sz="2000" dirty="0">
                <a:latin typeface="+mj-lt"/>
              </a:rPr>
              <a:t>Give presentations in your schools &amp; community</a:t>
            </a:r>
          </a:p>
          <a:p>
            <a:r>
              <a:rPr lang="en-US" sz="2000" dirty="0">
                <a:latin typeface="+mj-lt"/>
              </a:rPr>
              <a:t>Install signs; present awards</a:t>
            </a:r>
          </a:p>
          <a:p>
            <a:r>
              <a:rPr lang="en-US" sz="2000" dirty="0">
                <a:latin typeface="+mj-lt"/>
              </a:rPr>
              <a:t>Write articles for print media, district newsletter, for your website or social media platforms</a:t>
            </a:r>
          </a:p>
          <a:p>
            <a:r>
              <a:rPr lang="en-US" dirty="0">
                <a:latin typeface="+mj-lt"/>
              </a:rPr>
              <a:t>Give NACD’s Soil Health Champions a platform </a:t>
            </a:r>
          </a:p>
          <a:p>
            <a:endParaRPr lang="en-US" dirty="0">
              <a:latin typeface="+mj-lt"/>
            </a:endParaRPr>
          </a:p>
          <a:p>
            <a:endParaRPr lang="en-US" dirty="0">
              <a:latin typeface="+mj-lt"/>
            </a:endParaRPr>
          </a:p>
          <a:p>
            <a:pPr marL="0" indent="0">
              <a:buNone/>
            </a:pPr>
            <a:endParaRPr lang="en-US" dirty="0">
              <a:latin typeface="+mj-lt"/>
            </a:endParaRPr>
          </a:p>
          <a:p>
            <a:endParaRPr lang="en-US" dirty="0">
              <a:latin typeface="+mj-lt"/>
            </a:endParaRPr>
          </a:p>
          <a:p>
            <a:endParaRPr lang="en-US" dirty="0">
              <a:latin typeface="+mj-l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3783">
            <a:off x="6372924" y="2050923"/>
            <a:ext cx="2401061" cy="18007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610">
            <a:off x="6515076" y="4928400"/>
            <a:ext cx="2276860" cy="1703664"/>
          </a:xfrm>
          <a:prstGeom prst="rect">
            <a:avLst/>
          </a:prstGeom>
        </p:spPr>
      </p:pic>
    </p:spTree>
    <p:extLst>
      <p:ext uri="{BB962C8B-B14F-4D97-AF65-F5344CB8AC3E}">
        <p14:creationId xmlns:p14="http://schemas.microsoft.com/office/powerpoint/2010/main" val="54445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124200"/>
            <a:ext cx="8153400" cy="12922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314325" y="4477472"/>
            <a:ext cx="8153400" cy="230432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314325" y="1752600"/>
            <a:ext cx="8153400" cy="12922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mj-lt"/>
              </a:rPr>
              <a:t>Soil and Water </a:t>
            </a:r>
          </a:p>
          <a:p>
            <a:pPr algn="ctr">
              <a:defRPr/>
            </a:pPr>
            <a:r>
              <a:rPr lang="en-US" b="1" dirty="0">
                <a:latin typeface="+mj-lt"/>
              </a:rPr>
              <a:t>Conservation </a:t>
            </a:r>
          </a:p>
          <a:p>
            <a:pPr algn="ctr">
              <a:defRPr/>
            </a:pPr>
            <a:r>
              <a:rPr lang="en-US" b="1" dirty="0">
                <a:latin typeface="+mj-lt"/>
              </a:rPr>
              <a:t>District</a:t>
            </a:r>
          </a:p>
        </p:txBody>
      </p:sp>
      <p:sp>
        <p:nvSpPr>
          <p:cNvPr id="8" name="Content Placeholder 1"/>
          <p:cNvSpPr txBox="1">
            <a:spLocks/>
          </p:cNvSpPr>
          <p:nvPr/>
        </p:nvSpPr>
        <p:spPr bwMode="auto">
          <a:xfrm>
            <a:off x="3276600" y="1752600"/>
            <a:ext cx="5257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r>
              <a:rPr lang="en-US" altLang="en-US" sz="1800" b="1" dirty="0">
                <a:solidFill>
                  <a:schemeClr val="tx2"/>
                </a:solidFill>
                <a:latin typeface="+mn-lt"/>
              </a:rPr>
              <a:t>Local Level</a:t>
            </a:r>
          </a:p>
          <a:p>
            <a:pPr eaLnBrk="1" hangingPunct="1"/>
            <a:r>
              <a:rPr lang="en-US" altLang="en-US" sz="1800" dirty="0">
                <a:solidFill>
                  <a:schemeClr val="tx2"/>
                </a:solidFill>
                <a:latin typeface="+mn-lt"/>
              </a:rPr>
              <a:t>5 elected Commissioners</a:t>
            </a:r>
          </a:p>
          <a:p>
            <a:pPr eaLnBrk="1" hangingPunct="1"/>
            <a:r>
              <a:rPr lang="en-US" altLang="en-US" sz="1800" dirty="0">
                <a:solidFill>
                  <a:schemeClr val="tx2"/>
                </a:solidFill>
                <a:latin typeface="+mn-lt"/>
              </a:rPr>
              <a:t>District employees</a:t>
            </a:r>
          </a:p>
          <a:p>
            <a:pPr eaLnBrk="1" hangingPunct="1"/>
            <a:r>
              <a:rPr lang="en-US" altLang="en-US" sz="1800" dirty="0">
                <a:solidFill>
                  <a:schemeClr val="tx2"/>
                </a:solidFill>
                <a:latin typeface="+mn-lt"/>
              </a:rPr>
              <a:t>District generated funding</a:t>
            </a:r>
          </a:p>
        </p:txBody>
      </p:sp>
      <p:sp>
        <p:nvSpPr>
          <p:cNvPr id="10" name="Content Placeholder 1"/>
          <p:cNvSpPr txBox="1">
            <a:spLocks/>
          </p:cNvSpPr>
          <p:nvPr/>
        </p:nvSpPr>
        <p:spPr bwMode="auto">
          <a:xfrm>
            <a:off x="3352800" y="3200399"/>
            <a:ext cx="51149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r>
              <a:rPr lang="en-US" altLang="en-US" sz="1800" b="1" dirty="0">
                <a:solidFill>
                  <a:schemeClr val="tx2"/>
                </a:solidFill>
                <a:latin typeface="+mn-lt"/>
              </a:rPr>
              <a:t>State Level</a:t>
            </a:r>
          </a:p>
          <a:p>
            <a:pPr eaLnBrk="1" hangingPunct="1"/>
            <a:r>
              <a:rPr lang="en-US" altLang="en-US" sz="1800" dirty="0">
                <a:solidFill>
                  <a:schemeClr val="tx2"/>
                </a:solidFill>
                <a:latin typeface="+mn-lt"/>
              </a:rPr>
              <a:t>Staff: Conservation Assistant &amp; Technician</a:t>
            </a:r>
          </a:p>
          <a:p>
            <a:pPr eaLnBrk="1" hangingPunct="1"/>
            <a:r>
              <a:rPr lang="en-US" altLang="en-US" sz="1800" dirty="0">
                <a:solidFill>
                  <a:schemeClr val="tx2"/>
                </a:solidFill>
                <a:latin typeface="+mn-lt"/>
              </a:rPr>
              <a:t>Funding</a:t>
            </a:r>
          </a:p>
        </p:txBody>
      </p:sp>
      <p:sp>
        <p:nvSpPr>
          <p:cNvPr id="11" name="Content Placeholder 1"/>
          <p:cNvSpPr txBox="1">
            <a:spLocks/>
          </p:cNvSpPr>
          <p:nvPr/>
        </p:nvSpPr>
        <p:spPr bwMode="auto">
          <a:xfrm>
            <a:off x="3429000" y="4525963"/>
            <a:ext cx="50292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eaLnBrk="1" hangingPunct="1"/>
            <a:r>
              <a:rPr lang="en-US" altLang="en-US" sz="1800" b="1" dirty="0">
                <a:solidFill>
                  <a:schemeClr val="tx2"/>
                </a:solidFill>
                <a:latin typeface="+mn-lt"/>
              </a:rPr>
              <a:t>Federal Level</a:t>
            </a:r>
          </a:p>
          <a:p>
            <a:pPr eaLnBrk="1" hangingPunct="1"/>
            <a:r>
              <a:rPr lang="en-US" altLang="en-US" sz="1800" dirty="0">
                <a:solidFill>
                  <a:schemeClr val="tx2"/>
                </a:solidFill>
                <a:latin typeface="+mn-lt"/>
              </a:rPr>
              <a:t>Staff: District, Resource &amp; Soil Conservationists, T</a:t>
            </a:r>
            <a:r>
              <a:rPr lang="en-US" sz="1800" b="0" i="0" u="none" strike="noStrike" dirty="0">
                <a:solidFill>
                  <a:srgbClr val="000000"/>
                </a:solidFill>
                <a:effectLst/>
                <a:latin typeface="+mn-lt"/>
              </a:rPr>
              <a:t>echnicians, Biologists, Grazing Specialists, etc. </a:t>
            </a:r>
            <a:endParaRPr lang="en-US" altLang="en-US" sz="1800" dirty="0">
              <a:solidFill>
                <a:schemeClr val="tx2"/>
              </a:solidFill>
              <a:latin typeface="+mn-lt"/>
            </a:endParaRPr>
          </a:p>
          <a:p>
            <a:pPr eaLnBrk="1" hangingPunct="1"/>
            <a:r>
              <a:rPr lang="en-US" altLang="en-US" sz="1800" dirty="0">
                <a:solidFill>
                  <a:schemeClr val="tx2"/>
                </a:solidFill>
                <a:latin typeface="+mn-lt"/>
              </a:rPr>
              <a:t>Funding</a:t>
            </a:r>
          </a:p>
          <a:p>
            <a:pPr eaLnBrk="1" hangingPunct="1"/>
            <a:r>
              <a:rPr lang="en-US" altLang="en-US" sz="1800" dirty="0">
                <a:solidFill>
                  <a:schemeClr val="tx2"/>
                </a:solidFill>
                <a:latin typeface="+mn-lt"/>
              </a:rPr>
              <a:t>Office space, computers, telephones, vehicles, supplies, equipment</a:t>
            </a:r>
          </a:p>
        </p:txBody>
      </p:sp>
      <p:pic>
        <p:nvPicPr>
          <p:cNvPr id="12" name="Picture 2" descr="http://www.clemson.edu/newsroom/multimedia/images/2009_images/april/NRC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4800600"/>
            <a:ext cx="2278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609599" y="319953"/>
            <a:ext cx="6347713" cy="1737447"/>
          </a:xfrm>
        </p:spPr>
        <p:txBody>
          <a:bodyPr>
            <a:normAutofit/>
          </a:bodyPr>
          <a:lstStyle/>
          <a:p>
            <a:r>
              <a:rPr lang="en-US" sz="4000" b="1" dirty="0">
                <a:solidFill>
                  <a:schemeClr val="accent1">
                    <a:lumMod val="75000"/>
                  </a:schemeClr>
                </a:solidFill>
              </a:rPr>
              <a:t>Rising to the Challenge:</a:t>
            </a:r>
            <a:br>
              <a:rPr lang="en-US" sz="4000" dirty="0">
                <a:solidFill>
                  <a:schemeClr val="accent1">
                    <a:lumMod val="75000"/>
                  </a:schemeClr>
                </a:solidFill>
              </a:rPr>
            </a:br>
            <a:r>
              <a:rPr lang="en-US" sz="4000" dirty="0">
                <a:solidFill>
                  <a:schemeClr val="accent1">
                    <a:lumMod val="75000"/>
                  </a:schemeClr>
                </a:solidFill>
              </a:rPr>
              <a:t>Partners    A 3-legged Stool</a:t>
            </a:r>
            <a:endParaRPr lang="en-US" dirty="0"/>
          </a:p>
        </p:txBody>
      </p:sp>
      <p:sp>
        <p:nvSpPr>
          <p:cNvPr id="2" name="TextBox 1">
            <a:extLst>
              <a:ext uri="{FF2B5EF4-FFF2-40B4-BE49-F238E27FC236}">
                <a16:creationId xmlns:a16="http://schemas.microsoft.com/office/drawing/2014/main" id="{2F484DF4-2D90-BE29-A457-2CD264FC6845}"/>
              </a:ext>
            </a:extLst>
          </p:cNvPr>
          <p:cNvSpPr txBox="1"/>
          <p:nvPr/>
        </p:nvSpPr>
        <p:spPr>
          <a:xfrm>
            <a:off x="676275" y="1930400"/>
            <a:ext cx="2533650" cy="923330"/>
          </a:xfrm>
          <a:prstGeom prst="rect">
            <a:avLst/>
          </a:prstGeom>
          <a:noFill/>
        </p:spPr>
        <p:txBody>
          <a:bodyPr wrap="square" rtlCol="0">
            <a:spAutoFit/>
          </a:bodyPr>
          <a:lstStyle/>
          <a:p>
            <a:pPr algn="ctr"/>
            <a:r>
              <a:rPr lang="en-US" dirty="0">
                <a:solidFill>
                  <a:schemeClr val="accent2"/>
                </a:solidFill>
              </a:rPr>
              <a:t>LOCAL SOIL &amp; WATER CONSERVATION DISTRICTS</a:t>
            </a:r>
          </a:p>
        </p:txBody>
      </p:sp>
      <p:pic>
        <p:nvPicPr>
          <p:cNvPr id="1026" name="Picture 4">
            <a:extLst>
              <a:ext uri="{FF2B5EF4-FFF2-40B4-BE49-F238E27FC236}">
                <a16:creationId xmlns:a16="http://schemas.microsoft.com/office/drawing/2014/main" id="{C24A1680-05DD-2F57-4F29-5E3058EF6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81" y="3451899"/>
            <a:ext cx="2438198" cy="6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39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F95CB-F468-7638-C550-8327B68CA757}"/>
              </a:ext>
            </a:extLst>
          </p:cNvPr>
          <p:cNvSpPr>
            <a:spLocks noGrp="1"/>
          </p:cNvSpPr>
          <p:nvPr>
            <p:ph type="title"/>
          </p:nvPr>
        </p:nvSpPr>
        <p:spPr/>
        <p:txBody>
          <a:bodyPr>
            <a:normAutofit fontScale="90000"/>
          </a:bodyPr>
          <a:lstStyle/>
          <a:p>
            <a:r>
              <a:rPr lang="en-US" b="1" dirty="0"/>
              <a:t>Partnership Agreements</a:t>
            </a:r>
            <a:br>
              <a:rPr lang="en-US" dirty="0"/>
            </a:br>
            <a:r>
              <a:rPr lang="en-US" dirty="0"/>
              <a:t>NRCS, IDALS and with each SWCD</a:t>
            </a:r>
          </a:p>
        </p:txBody>
      </p:sp>
      <p:sp>
        <p:nvSpPr>
          <p:cNvPr id="2" name="Content Placeholder 1">
            <a:extLst>
              <a:ext uri="{FF2B5EF4-FFF2-40B4-BE49-F238E27FC236}">
                <a16:creationId xmlns:a16="http://schemas.microsoft.com/office/drawing/2014/main" id="{4D547895-C1F2-23FF-31C1-FAE39530ACDA}"/>
              </a:ext>
            </a:extLst>
          </p:cNvPr>
          <p:cNvSpPr>
            <a:spLocks noGrp="1"/>
          </p:cNvSpPr>
          <p:nvPr>
            <p:ph idx="1"/>
          </p:nvPr>
        </p:nvSpPr>
        <p:spPr>
          <a:xfrm>
            <a:off x="609599" y="1930400"/>
            <a:ext cx="6347714" cy="4318000"/>
          </a:xfrm>
        </p:spPr>
        <p:txBody>
          <a:bodyPr>
            <a:normAutofit fontScale="85000" lnSpcReduction="20000"/>
          </a:bodyPr>
          <a:lstStyle/>
          <a:p>
            <a:r>
              <a:rPr lang="en-US" sz="2400" dirty="0"/>
              <a:t>Operate according to two primary agreements </a:t>
            </a:r>
          </a:p>
          <a:p>
            <a:pPr lvl="1"/>
            <a:r>
              <a:rPr lang="en-US" sz="2400" b="1" dirty="0"/>
              <a:t>Memorandum of Agreement</a:t>
            </a:r>
            <a:r>
              <a:rPr lang="en-US" sz="2400" dirty="0"/>
              <a:t> </a:t>
            </a:r>
          </a:p>
          <a:p>
            <a:pPr lvl="2">
              <a:buFont typeface="Arial" panose="020B0604020202020204" pitchFamily="34" charset="0"/>
              <a:buChar char="•"/>
            </a:pPr>
            <a:r>
              <a:rPr lang="en-US" sz="2200" dirty="0"/>
              <a:t>Describes locally led conservation delivery</a:t>
            </a:r>
          </a:p>
          <a:p>
            <a:pPr lvl="1"/>
            <a:r>
              <a:rPr lang="en-US" sz="2400" b="1" dirty="0"/>
              <a:t>Unfunded Cooperative Agreement</a:t>
            </a:r>
          </a:p>
          <a:p>
            <a:pPr lvl="2">
              <a:buFont typeface="Arial" panose="020B0604020202020204" pitchFamily="34" charset="0"/>
              <a:buChar char="•"/>
            </a:pPr>
            <a:r>
              <a:rPr lang="en-US" sz="2400" dirty="0"/>
              <a:t>Purpose:  Accelerate delivery of Farm Bill programs and enhance conservation delivery.</a:t>
            </a:r>
          </a:p>
          <a:p>
            <a:pPr lvl="2">
              <a:buFont typeface="Arial" panose="020B0604020202020204" pitchFamily="34" charset="0"/>
              <a:buChar char="•"/>
            </a:pPr>
            <a:r>
              <a:rPr lang="en-US" sz="2400" dirty="0"/>
              <a:t>Identifies what NRCS provides in the field office (office space, computers, equipment, vehicles, etc.)</a:t>
            </a:r>
          </a:p>
          <a:p>
            <a:pPr lvl="2">
              <a:buFont typeface="Arial" panose="020B0604020202020204" pitchFamily="34" charset="0"/>
              <a:buChar char="•"/>
            </a:pPr>
            <a:endParaRPr lang="en-US" sz="2400" dirty="0"/>
          </a:p>
          <a:p>
            <a:pPr marL="0" indent="0">
              <a:buNone/>
            </a:pPr>
            <a:r>
              <a:rPr lang="en-US" sz="2000" b="1" i="1" dirty="0"/>
              <a:t>Note: Only commissioners &amp; assistant commissioners are allowed to ride in Federal vehicles.  No customers.</a:t>
            </a:r>
            <a:endParaRPr lang="en-US" dirty="0"/>
          </a:p>
        </p:txBody>
      </p:sp>
    </p:spTree>
    <p:extLst>
      <p:ext uri="{BB962C8B-B14F-4D97-AF65-F5344CB8AC3E}">
        <p14:creationId xmlns:p14="http://schemas.microsoft.com/office/powerpoint/2010/main" val="414240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5" y="1600201"/>
            <a:ext cx="8610600" cy="5019674"/>
          </a:xfrm>
        </p:spPr>
        <p:txBody>
          <a:bodyPr>
            <a:normAutofit fontScale="92500" lnSpcReduction="10000"/>
          </a:bodyPr>
          <a:lstStyle/>
          <a:p>
            <a:r>
              <a:rPr lang="en-US" sz="2400" b="1" dirty="0"/>
              <a:t>Core Partners</a:t>
            </a:r>
          </a:p>
          <a:p>
            <a:pPr lvl="1">
              <a:buFont typeface="Arial" panose="020B0604020202020204" pitchFamily="34" charset="0"/>
              <a:buChar char="•"/>
            </a:pPr>
            <a:r>
              <a:rPr lang="en-US" sz="2400" dirty="0"/>
              <a:t>Conservation Districts of Iowa (CDI)</a:t>
            </a:r>
          </a:p>
          <a:p>
            <a:pPr lvl="1">
              <a:lnSpc>
                <a:spcPct val="120000"/>
              </a:lnSpc>
              <a:spcBef>
                <a:spcPts val="0"/>
              </a:spcBef>
              <a:buFont typeface="Arial" panose="020B0604020202020204" pitchFamily="34" charset="0"/>
              <a:buChar char="•"/>
            </a:pPr>
            <a:r>
              <a:rPr lang="en-US" sz="2400" dirty="0"/>
              <a:t>Iowa Department of Agriculture and Land Stewardship-Division of Soil Conservation and Water Quality (IDALS-DSCWQ)</a:t>
            </a:r>
          </a:p>
          <a:p>
            <a:pPr lvl="1">
              <a:buFont typeface="Arial" panose="020B0604020202020204" pitchFamily="34" charset="0"/>
              <a:buChar char="•"/>
            </a:pPr>
            <a:r>
              <a:rPr lang="en-US" sz="2400" dirty="0"/>
              <a:t>USDA Natural Resources Conservation Service (USDA- NRCS)</a:t>
            </a:r>
          </a:p>
          <a:p>
            <a:pPr lvl="1"/>
            <a:r>
              <a:rPr lang="en-US" sz="2400" dirty="0"/>
              <a:t>State Soil Conservation and Water Quality Committee (SSCWQC)   </a:t>
            </a:r>
            <a:r>
              <a:rPr lang="en-US" sz="2400" i="1" dirty="0"/>
              <a:t>(Known as State Committee)</a:t>
            </a:r>
          </a:p>
          <a:p>
            <a:pPr lvl="1"/>
            <a:endParaRPr lang="en-US" sz="2400" dirty="0"/>
          </a:p>
          <a:p>
            <a:r>
              <a:rPr lang="en-US" sz="2600" b="1" dirty="0"/>
              <a:t>Other Partners</a:t>
            </a:r>
          </a:p>
          <a:p>
            <a:pPr lvl="1">
              <a:buFont typeface="Arial" panose="020B0604020202020204" pitchFamily="34" charset="0"/>
              <a:buChar char="•"/>
            </a:pPr>
            <a:r>
              <a:rPr lang="en-US" sz="2400" dirty="0"/>
              <a:t>Other government agencies, academic institutions, environmental, nonprofit organizations, wildlife, hunting, commodity, service groups, agribusiness, landowners</a:t>
            </a:r>
          </a:p>
        </p:txBody>
      </p:sp>
      <p:sp>
        <p:nvSpPr>
          <p:cNvPr id="7" name="Title 2"/>
          <p:cNvSpPr txBox="1">
            <a:spLocks/>
          </p:cNvSpPr>
          <p:nvPr/>
        </p:nvSpPr>
        <p:spPr>
          <a:xfrm>
            <a:off x="457200" y="347473"/>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chemeClr val="accent1">
                    <a:lumMod val="75000"/>
                  </a:schemeClr>
                </a:solidFill>
              </a:rPr>
              <a:t>Rising to the Challenge:</a:t>
            </a:r>
            <a:br>
              <a:rPr lang="en-US" sz="4000" dirty="0">
                <a:solidFill>
                  <a:schemeClr val="accent1">
                    <a:lumMod val="75000"/>
                  </a:schemeClr>
                </a:solidFill>
              </a:rPr>
            </a:br>
            <a:r>
              <a:rPr lang="en-US" sz="3200" dirty="0">
                <a:solidFill>
                  <a:schemeClr val="accent1">
                    <a:lumMod val="75000"/>
                  </a:schemeClr>
                </a:solidFill>
              </a:rPr>
              <a:t>Other Partners</a:t>
            </a:r>
            <a:endParaRPr lang="en-US" sz="3200" b="1" dirty="0">
              <a:solidFill>
                <a:schemeClr val="accent1">
                  <a:lumMod val="75000"/>
                </a:schemeClr>
              </a:solidFill>
            </a:endParaRPr>
          </a:p>
        </p:txBody>
      </p:sp>
    </p:spTree>
    <p:extLst>
      <p:ext uri="{BB962C8B-B14F-4D97-AF65-F5344CB8AC3E}">
        <p14:creationId xmlns:p14="http://schemas.microsoft.com/office/powerpoint/2010/main" val="4157261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610600" cy="3429000"/>
          </a:xfrm>
        </p:spPr>
        <p:txBody>
          <a:bodyPr>
            <a:normAutofit lnSpcReduction="10000"/>
          </a:bodyPr>
          <a:lstStyle/>
          <a:p>
            <a:r>
              <a:rPr lang="en-US" sz="2400" b="1" dirty="0"/>
              <a:t>1946: </a:t>
            </a:r>
            <a:r>
              <a:rPr lang="en-US" sz="2400" dirty="0"/>
              <a:t>Iowa Association of Soil Conservation District Commissioners is formed and incorporated </a:t>
            </a:r>
          </a:p>
          <a:p>
            <a:r>
              <a:rPr lang="en-US" sz="2400" dirty="0"/>
              <a:t>Doing Business As:  Conservation Districts of Iowa</a:t>
            </a:r>
          </a:p>
          <a:p>
            <a:r>
              <a:rPr lang="en-US" sz="2400" dirty="0"/>
              <a:t>A nonprofit 501(c)3 organization dedicated to representing &amp; supporting commissioners and districts in their efforts</a:t>
            </a:r>
          </a:p>
          <a:p>
            <a:r>
              <a:rPr lang="en-US" sz="2400" dirty="0"/>
              <a:t>Funded by dues from districts, grants, contributions and administrative funds from partnership agreements </a:t>
            </a:r>
          </a:p>
          <a:p>
            <a:pPr algn="ctr">
              <a:buNone/>
            </a:pPr>
            <a:r>
              <a:rPr lang="en-US" i="1" dirty="0">
                <a:hlinkClick r:id="rId3"/>
              </a:rPr>
              <a:t>http://www.cdiowa.org</a:t>
            </a:r>
            <a:endParaRPr lang="en-US" i="1" dirty="0">
              <a:solidFill>
                <a:srgbClr val="FF0000"/>
              </a:solidFill>
            </a:endParaRPr>
          </a:p>
        </p:txBody>
      </p:sp>
      <p:sp>
        <p:nvSpPr>
          <p:cNvPr id="7" name="Title 2"/>
          <p:cNvSpPr txBox="1">
            <a:spLocks/>
          </p:cNvSpPr>
          <p:nvPr/>
        </p:nvSpPr>
        <p:spPr>
          <a:xfrm>
            <a:off x="28575" y="259461"/>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dirty="0">
                <a:solidFill>
                  <a:schemeClr val="accent1">
                    <a:lumMod val="75000"/>
                  </a:schemeClr>
                </a:solidFill>
              </a:rPr>
              <a:t>Conservation Districts of Iowa:  </a:t>
            </a:r>
          </a:p>
          <a:p>
            <a:pPr algn="l"/>
            <a:r>
              <a:rPr lang="en-US" sz="4000" dirty="0">
                <a:solidFill>
                  <a:schemeClr val="accent1">
                    <a:lumMod val="75000"/>
                  </a:schemeClr>
                </a:solidFill>
              </a:rPr>
              <a:t>   Commissioners’ Association</a:t>
            </a:r>
          </a:p>
        </p:txBody>
      </p:sp>
      <p:pic>
        <p:nvPicPr>
          <p:cNvPr id="8" name="Picture 7" descr="A logo of a state&#10;&#10;Description automatically generated">
            <a:extLst>
              <a:ext uri="{FF2B5EF4-FFF2-40B4-BE49-F238E27FC236}">
                <a16:creationId xmlns:a16="http://schemas.microsoft.com/office/drawing/2014/main" id="{39F6EF3E-04FC-6601-0F16-969D7F250F88}"/>
              </a:ext>
            </a:extLst>
          </p:cNvPr>
          <p:cNvPicPr>
            <a:picLocks noChangeAspect="1"/>
          </p:cNvPicPr>
          <p:nvPr/>
        </p:nvPicPr>
        <p:blipFill rotWithShape="1">
          <a:blip r:embed="rId4">
            <a:extLst>
              <a:ext uri="{28A0092B-C50C-407E-A947-70E740481C1C}">
                <a14:useLocalDpi xmlns:a14="http://schemas.microsoft.com/office/drawing/2010/main" val="0"/>
              </a:ext>
            </a:extLst>
          </a:blip>
          <a:srcRect l="6097" t="10579" r="3659" b="22329"/>
          <a:stretch/>
        </p:blipFill>
        <p:spPr>
          <a:xfrm>
            <a:off x="3490912" y="5161022"/>
            <a:ext cx="1933575" cy="1437517"/>
          </a:xfrm>
          <a:prstGeom prst="rect">
            <a:avLst/>
          </a:prstGeom>
        </p:spPr>
      </p:pic>
    </p:spTree>
    <p:extLst>
      <p:ext uri="{BB962C8B-B14F-4D97-AF65-F5344CB8AC3E}">
        <p14:creationId xmlns:p14="http://schemas.microsoft.com/office/powerpoint/2010/main" val="260922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6C5D2-8422-DDEF-AD6E-D5EA1B406905}"/>
              </a:ext>
            </a:extLst>
          </p:cNvPr>
          <p:cNvSpPr>
            <a:spLocks noGrp="1"/>
          </p:cNvSpPr>
          <p:nvPr>
            <p:ph type="title"/>
          </p:nvPr>
        </p:nvSpPr>
        <p:spPr/>
        <p:txBody>
          <a:bodyPr/>
          <a:lstStyle/>
          <a:p>
            <a:r>
              <a:rPr lang="en-US" dirty="0"/>
              <a:t>SWCDs – A Long Legacy</a:t>
            </a:r>
          </a:p>
        </p:txBody>
      </p:sp>
      <p:sp>
        <p:nvSpPr>
          <p:cNvPr id="2" name="Content Placeholder 1">
            <a:extLst>
              <a:ext uri="{FF2B5EF4-FFF2-40B4-BE49-F238E27FC236}">
                <a16:creationId xmlns:a16="http://schemas.microsoft.com/office/drawing/2014/main" id="{09D7C390-336D-4D81-622D-35CF8040292E}"/>
              </a:ext>
            </a:extLst>
          </p:cNvPr>
          <p:cNvSpPr>
            <a:spLocks noGrp="1"/>
          </p:cNvSpPr>
          <p:nvPr>
            <p:ph idx="1"/>
          </p:nvPr>
        </p:nvSpPr>
        <p:spPr>
          <a:xfrm>
            <a:off x="609599" y="1371600"/>
            <a:ext cx="6347714" cy="4669763"/>
          </a:xfrm>
        </p:spPr>
        <p:txBody>
          <a:bodyPr>
            <a:normAutofit/>
          </a:bodyPr>
          <a:lstStyle/>
          <a:p>
            <a:r>
              <a:rPr lang="en-US" sz="2800" i="1" dirty="0"/>
              <a:t>“I consider the soil conservation districts movement one of the most important developments in the whole history of agriculture.”</a:t>
            </a:r>
          </a:p>
          <a:p>
            <a:endParaRPr lang="en-US" i="1" dirty="0"/>
          </a:p>
          <a:p>
            <a:endParaRPr lang="en-US" i="1" dirty="0"/>
          </a:p>
          <a:p>
            <a:endParaRPr lang="en-US" i="1" dirty="0"/>
          </a:p>
          <a:p>
            <a:r>
              <a:rPr lang="en-US" b="1" i="1" dirty="0"/>
              <a:t>Hugh Hammond Bennett</a:t>
            </a:r>
            <a:r>
              <a:rPr lang="en-US" i="1" dirty="0"/>
              <a:t>, pioneer in the field of soil conservation; founded and headed what is now the Natural Resources Conservation Service (NRCS).</a:t>
            </a:r>
          </a:p>
        </p:txBody>
      </p:sp>
    </p:spTree>
    <p:extLst>
      <p:ext uri="{BB962C8B-B14F-4D97-AF65-F5344CB8AC3E}">
        <p14:creationId xmlns:p14="http://schemas.microsoft.com/office/powerpoint/2010/main" val="1187144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390236"/>
            <a:ext cx="8153400" cy="820582"/>
          </a:xfrm>
        </p:spPr>
        <p:txBody>
          <a:bodyPr>
            <a:noAutofit/>
          </a:bodyPr>
          <a:lstStyle/>
          <a:p>
            <a:r>
              <a:rPr lang="en-US" sz="4000" dirty="0"/>
              <a:t>           </a:t>
            </a:r>
            <a:r>
              <a:rPr lang="en-US" sz="4000" dirty="0">
                <a:solidFill>
                  <a:schemeClr val="accent1">
                    <a:lumMod val="75000"/>
                  </a:schemeClr>
                </a:solidFill>
              </a:rPr>
              <a:t>CDI’s Key Mission</a:t>
            </a:r>
            <a:br>
              <a:rPr lang="en-US" sz="4000" b="1" dirty="0">
                <a:solidFill>
                  <a:schemeClr val="accent1">
                    <a:lumMod val="75000"/>
                  </a:schemeClr>
                </a:solidFill>
              </a:rPr>
            </a:br>
            <a:br>
              <a:rPr lang="en-US" sz="4000" dirty="0"/>
            </a:br>
            <a:endParaRPr lang="en-US" sz="4000" dirty="0"/>
          </a:p>
        </p:txBody>
      </p:sp>
      <p:sp>
        <p:nvSpPr>
          <p:cNvPr id="2" name="Content Placeholder 1"/>
          <p:cNvSpPr>
            <a:spLocks noGrp="1"/>
          </p:cNvSpPr>
          <p:nvPr>
            <p:ph idx="1"/>
          </p:nvPr>
        </p:nvSpPr>
        <p:spPr>
          <a:xfrm>
            <a:off x="228599" y="1210818"/>
            <a:ext cx="8458201" cy="5256946"/>
          </a:xfrm>
        </p:spPr>
        <p:txBody>
          <a:bodyPr>
            <a:normAutofit/>
          </a:bodyPr>
          <a:lstStyle/>
          <a:p>
            <a:pPr>
              <a:spcBef>
                <a:spcPts val="0"/>
              </a:spcBef>
            </a:pPr>
            <a:r>
              <a:rPr lang="en-US" sz="2400" b="1" dirty="0"/>
              <a:t>Commissioner Support</a:t>
            </a:r>
          </a:p>
          <a:p>
            <a:pPr lvl="1">
              <a:spcBef>
                <a:spcPts val="0"/>
              </a:spcBef>
            </a:pPr>
            <a:r>
              <a:rPr lang="en-US" sz="2200" dirty="0"/>
              <a:t>Organize events for commissioners and offer </a:t>
            </a:r>
          </a:p>
          <a:p>
            <a:pPr marL="457200" lvl="1" indent="0">
              <a:spcBef>
                <a:spcPts val="0"/>
              </a:spcBef>
              <a:buNone/>
            </a:pPr>
            <a:r>
              <a:rPr lang="en-US" sz="2200" dirty="0"/>
              <a:t>    commissioner training and leadership opportunities </a:t>
            </a:r>
          </a:p>
          <a:p>
            <a:pPr marL="457200" lvl="1" indent="0">
              <a:spcBef>
                <a:spcPts val="0"/>
              </a:spcBef>
              <a:buNone/>
            </a:pPr>
            <a:endParaRPr lang="en-US" sz="2000" b="1" dirty="0"/>
          </a:p>
          <a:p>
            <a:pPr>
              <a:spcBef>
                <a:spcPts val="0"/>
              </a:spcBef>
            </a:pPr>
            <a:r>
              <a:rPr lang="en-US" sz="2400" b="1" dirty="0"/>
              <a:t>District Support</a:t>
            </a:r>
          </a:p>
          <a:p>
            <a:pPr lvl="1">
              <a:spcBef>
                <a:spcPts val="0"/>
              </a:spcBef>
            </a:pPr>
            <a:r>
              <a:rPr lang="en-US" sz="2000" dirty="0"/>
              <a:t> </a:t>
            </a:r>
            <a:r>
              <a:rPr lang="en-US" sz="2200" dirty="0"/>
              <a:t>Resource for districts to find answers to key questions</a:t>
            </a:r>
          </a:p>
          <a:p>
            <a:pPr marL="457200" lvl="1" indent="0">
              <a:spcBef>
                <a:spcPts val="0"/>
              </a:spcBef>
              <a:buNone/>
            </a:pPr>
            <a:endParaRPr lang="en-US" sz="2200" dirty="0"/>
          </a:p>
          <a:p>
            <a:pPr>
              <a:spcBef>
                <a:spcPts val="0"/>
              </a:spcBef>
            </a:pPr>
            <a:r>
              <a:rPr lang="en-US" sz="2400" b="1" dirty="0"/>
              <a:t>Policy</a:t>
            </a:r>
          </a:p>
          <a:p>
            <a:pPr lvl="1">
              <a:spcBef>
                <a:spcPts val="0"/>
              </a:spcBef>
            </a:pPr>
            <a:r>
              <a:rPr lang="en-US" sz="2200" dirty="0"/>
              <a:t>Resolution process, support commissioner legislator outreach, annual legislative event, lobbyist, lobby at </a:t>
            </a:r>
          </a:p>
          <a:p>
            <a:pPr marL="457200" lvl="1" indent="0">
              <a:spcBef>
                <a:spcPts val="0"/>
              </a:spcBef>
              <a:buNone/>
            </a:pPr>
            <a:r>
              <a:rPr lang="en-US" sz="2200" dirty="0"/>
              <a:t>    state and federal level</a:t>
            </a:r>
          </a:p>
          <a:p>
            <a:pPr lvl="1">
              <a:spcBef>
                <a:spcPts val="0"/>
              </a:spcBef>
            </a:pPr>
            <a:endParaRPr lang="en-US" sz="2200" dirty="0"/>
          </a:p>
          <a:p>
            <a:pPr lvl="1">
              <a:spcBef>
                <a:spcPts val="0"/>
              </a:spcBef>
            </a:pPr>
            <a:r>
              <a:rPr lang="en-US" sz="2200" dirty="0"/>
              <a:t>Staff and board members represent CDI and districts at meetings and serve on national and state boards and project teams</a:t>
            </a:r>
            <a:endParaRPr lang="en-US" sz="2000" b="1" dirty="0"/>
          </a:p>
          <a:p>
            <a:pPr lvl="2"/>
            <a:endParaRPr lang="en-US" sz="1800" dirty="0"/>
          </a:p>
        </p:txBody>
      </p:sp>
      <p:pic>
        <p:nvPicPr>
          <p:cNvPr id="7" name="Picture 6" descr="A logo of a state&#10;&#10;Description automatically generated">
            <a:extLst>
              <a:ext uri="{FF2B5EF4-FFF2-40B4-BE49-F238E27FC236}">
                <a16:creationId xmlns:a16="http://schemas.microsoft.com/office/drawing/2014/main" id="{96C12C29-7DE2-A852-4867-7067896480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457200" y="279654"/>
            <a:ext cx="1252490" cy="931164"/>
          </a:xfrm>
          <a:prstGeom prst="rect">
            <a:avLst/>
          </a:prstGeom>
        </p:spPr>
      </p:pic>
    </p:spTree>
    <p:extLst>
      <p:ext uri="{BB962C8B-B14F-4D97-AF65-F5344CB8AC3E}">
        <p14:creationId xmlns:p14="http://schemas.microsoft.com/office/powerpoint/2010/main" val="127598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9436"/>
            <a:ext cx="8686800" cy="931164"/>
          </a:xfrm>
        </p:spPr>
        <p:txBody>
          <a:bodyPr>
            <a:noAutofit/>
          </a:bodyPr>
          <a:lstStyle/>
          <a:p>
            <a:r>
              <a:rPr lang="en-US" sz="4000" b="1" dirty="0"/>
              <a:t>          CDI’s Key Mission </a:t>
            </a:r>
            <a:r>
              <a:rPr lang="en-US" sz="2800" b="1" dirty="0"/>
              <a:t>(Cont’d</a:t>
            </a:r>
            <a:r>
              <a:rPr lang="en-US" sz="4000" b="1" dirty="0"/>
              <a:t>)</a:t>
            </a:r>
            <a:br>
              <a:rPr lang="en-US" sz="4000" b="1" dirty="0">
                <a:solidFill>
                  <a:schemeClr val="accent1">
                    <a:lumMod val="75000"/>
                  </a:schemeClr>
                </a:solidFill>
              </a:rPr>
            </a:br>
            <a:br>
              <a:rPr lang="en-US" sz="4000" b="1" dirty="0"/>
            </a:br>
            <a:endParaRPr lang="en-US" sz="4000" b="1" dirty="0"/>
          </a:p>
        </p:txBody>
      </p:sp>
      <p:sp>
        <p:nvSpPr>
          <p:cNvPr id="2" name="Content Placeholder 1"/>
          <p:cNvSpPr>
            <a:spLocks noGrp="1"/>
          </p:cNvSpPr>
          <p:nvPr>
            <p:ph idx="1"/>
          </p:nvPr>
        </p:nvSpPr>
        <p:spPr>
          <a:xfrm>
            <a:off x="0" y="1066800"/>
            <a:ext cx="8458201" cy="4419600"/>
          </a:xfrm>
        </p:spPr>
        <p:txBody>
          <a:bodyPr>
            <a:normAutofit/>
          </a:bodyPr>
          <a:lstStyle/>
          <a:p>
            <a:r>
              <a:rPr lang="en-US" sz="2400" b="1" dirty="0"/>
              <a:t>Communications</a:t>
            </a:r>
          </a:p>
          <a:p>
            <a:pPr lvl="1">
              <a:spcBef>
                <a:spcPts val="0"/>
              </a:spcBef>
            </a:pPr>
            <a:r>
              <a:rPr lang="en-US" sz="2200" dirty="0"/>
              <a:t>CDI Connections, CDI Website, Commissioner Handbook, </a:t>
            </a:r>
          </a:p>
          <a:p>
            <a:pPr marL="457200" lvl="1" indent="0">
              <a:spcBef>
                <a:spcPts val="0"/>
              </a:spcBef>
              <a:buNone/>
            </a:pPr>
            <a:r>
              <a:rPr lang="en-US" sz="2200" dirty="0"/>
              <a:t>    Employer &amp; Employee Handbook </a:t>
            </a:r>
          </a:p>
          <a:p>
            <a:pPr marL="457200" lvl="1" indent="0">
              <a:spcBef>
                <a:spcPts val="0"/>
              </a:spcBef>
              <a:buNone/>
            </a:pPr>
            <a:endParaRPr lang="en-US" sz="2000" dirty="0"/>
          </a:p>
          <a:p>
            <a:pPr>
              <a:spcBef>
                <a:spcPts val="0"/>
              </a:spcBef>
            </a:pPr>
            <a:r>
              <a:rPr lang="en-US" sz="2400" b="1" dirty="0"/>
              <a:t>Education &amp; Acknowledgement</a:t>
            </a:r>
          </a:p>
          <a:p>
            <a:pPr lvl="1">
              <a:spcBef>
                <a:spcPts val="0"/>
              </a:spcBef>
            </a:pPr>
            <a:r>
              <a:rPr lang="en-US" sz="2200" dirty="0"/>
              <a:t>Poster Contest, Scholarships, Envirothon, Soil and Water Conservation Week and Awards</a:t>
            </a:r>
          </a:p>
          <a:p>
            <a:pPr marL="457200" lvl="1" indent="0">
              <a:spcBef>
                <a:spcPts val="0"/>
              </a:spcBef>
              <a:buNone/>
            </a:pPr>
            <a:endParaRPr lang="en-US" sz="2000" b="1" dirty="0"/>
          </a:p>
          <a:p>
            <a:r>
              <a:rPr lang="en-US" sz="2400" b="1" dirty="0"/>
              <a:t>CDI Organizational Obligations</a:t>
            </a:r>
          </a:p>
          <a:p>
            <a:pPr lvl="1"/>
            <a:r>
              <a:rPr lang="en-US" sz="2200" dirty="0"/>
              <a:t>Office, budget, audit, grant management, payroll and other administrative tasks</a:t>
            </a:r>
          </a:p>
          <a:p>
            <a:pPr marL="301943" lvl="1" indent="0">
              <a:buNone/>
            </a:pPr>
            <a:endParaRPr lang="en-US" dirty="0"/>
          </a:p>
        </p:txBody>
      </p:sp>
      <p:pic>
        <p:nvPicPr>
          <p:cNvPr id="5" name="Picture 4" descr="A logo of a state&#10;&#10;Description automatically generated">
            <a:extLst>
              <a:ext uri="{FF2B5EF4-FFF2-40B4-BE49-F238E27FC236}">
                <a16:creationId xmlns:a16="http://schemas.microsoft.com/office/drawing/2014/main" id="{F0E6107A-27A8-D8D0-9F3E-ABB8B764B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277091" y="0"/>
            <a:ext cx="1252490" cy="931164"/>
          </a:xfrm>
          <a:prstGeom prst="rect">
            <a:avLst/>
          </a:prstGeom>
        </p:spPr>
      </p:pic>
    </p:spTree>
    <p:extLst>
      <p:ext uri="{BB962C8B-B14F-4D97-AF65-F5344CB8AC3E}">
        <p14:creationId xmlns:p14="http://schemas.microsoft.com/office/powerpoint/2010/main" val="3392269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I Regions Ma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60" t="4462" r="3715" b="2260"/>
          <a:stretch/>
        </p:blipFill>
        <p:spPr bwMode="auto">
          <a:xfrm>
            <a:off x="263032" y="1927981"/>
            <a:ext cx="6286500" cy="413884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91200" y="4876800"/>
            <a:ext cx="3200400" cy="943212"/>
          </a:xfrm>
        </p:spPr>
        <p:txBody>
          <a:bodyPr>
            <a:noAutofit/>
          </a:bodyPr>
          <a:lstStyle/>
          <a:p>
            <a:r>
              <a:rPr lang="en-US" sz="2000" dirty="0"/>
              <a:t>Staff: 3 in state office and </a:t>
            </a:r>
            <a:r>
              <a:rPr lang="en-US" sz="2000" dirty="0">
                <a:solidFill>
                  <a:schemeClr val="tx1"/>
                </a:solidFill>
              </a:rPr>
              <a:t>12 in the field (NRCS Agreement)</a:t>
            </a:r>
          </a:p>
        </p:txBody>
      </p:sp>
      <p:sp>
        <p:nvSpPr>
          <p:cNvPr id="7" name="Title 2"/>
          <p:cNvSpPr txBox="1">
            <a:spLocks/>
          </p:cNvSpPr>
          <p:nvPr/>
        </p:nvSpPr>
        <p:spPr>
          <a:xfrm>
            <a:off x="228396" y="13859"/>
            <a:ext cx="85344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dirty="0">
                <a:solidFill>
                  <a:schemeClr val="accent1">
                    <a:lumMod val="75000"/>
                  </a:schemeClr>
                </a:solidFill>
              </a:rPr>
              <a:t>           CDI  Organization</a:t>
            </a:r>
          </a:p>
        </p:txBody>
      </p:sp>
      <p:sp>
        <p:nvSpPr>
          <p:cNvPr id="3" name="Content Placeholder 1">
            <a:extLst>
              <a:ext uri="{FF2B5EF4-FFF2-40B4-BE49-F238E27FC236}">
                <a16:creationId xmlns:a16="http://schemas.microsoft.com/office/drawing/2014/main" id="{3A347D58-1114-3247-D967-54B0142E9206}"/>
              </a:ext>
            </a:extLst>
          </p:cNvPr>
          <p:cNvSpPr txBox="1">
            <a:spLocks/>
          </p:cNvSpPr>
          <p:nvPr/>
        </p:nvSpPr>
        <p:spPr>
          <a:xfrm>
            <a:off x="457200" y="6137005"/>
            <a:ext cx="6318743" cy="685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1 Director &amp; up to 2 Alternates elected per Region</a:t>
            </a:r>
          </a:p>
        </p:txBody>
      </p:sp>
      <p:sp>
        <p:nvSpPr>
          <p:cNvPr id="4" name="Content Placeholder 1">
            <a:extLst>
              <a:ext uri="{FF2B5EF4-FFF2-40B4-BE49-F238E27FC236}">
                <a16:creationId xmlns:a16="http://schemas.microsoft.com/office/drawing/2014/main" id="{DC1B0664-F2EC-A8F5-91B3-363FA4E534D5}"/>
              </a:ext>
            </a:extLst>
          </p:cNvPr>
          <p:cNvSpPr txBox="1">
            <a:spLocks/>
          </p:cNvSpPr>
          <p:nvPr/>
        </p:nvSpPr>
        <p:spPr>
          <a:xfrm>
            <a:off x="457200" y="1502475"/>
            <a:ext cx="2286000" cy="5764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9 Regions</a:t>
            </a:r>
          </a:p>
        </p:txBody>
      </p:sp>
      <p:sp>
        <p:nvSpPr>
          <p:cNvPr id="5" name="Content Placeholder 1">
            <a:extLst>
              <a:ext uri="{FF2B5EF4-FFF2-40B4-BE49-F238E27FC236}">
                <a16:creationId xmlns:a16="http://schemas.microsoft.com/office/drawing/2014/main" id="{FCC0BF5A-5A14-DFF4-2170-1CD31917C09A}"/>
              </a:ext>
            </a:extLst>
          </p:cNvPr>
          <p:cNvSpPr txBox="1">
            <a:spLocks/>
          </p:cNvSpPr>
          <p:nvPr/>
        </p:nvSpPr>
        <p:spPr>
          <a:xfrm>
            <a:off x="5562600" y="1037988"/>
            <a:ext cx="3318368" cy="13242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Exec Board:      President, VP, Past President, Secretary, Treasurer </a:t>
            </a:r>
          </a:p>
        </p:txBody>
      </p:sp>
      <p:pic>
        <p:nvPicPr>
          <p:cNvPr id="6" name="Picture 5" descr="A logo of a state&#10;&#10;Description automatically generated">
            <a:extLst>
              <a:ext uri="{FF2B5EF4-FFF2-40B4-BE49-F238E27FC236}">
                <a16:creationId xmlns:a16="http://schemas.microsoft.com/office/drawing/2014/main" id="{C2D4C6F0-6867-FB7C-0678-4519A1CD3D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326928" y="265248"/>
            <a:ext cx="1252490" cy="931164"/>
          </a:xfrm>
          <a:prstGeom prst="rect">
            <a:avLst/>
          </a:prstGeom>
        </p:spPr>
      </p:pic>
    </p:spTree>
    <p:extLst>
      <p:ext uri="{BB962C8B-B14F-4D97-AF65-F5344CB8AC3E}">
        <p14:creationId xmlns:p14="http://schemas.microsoft.com/office/powerpoint/2010/main" val="968526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398946" y="5336410"/>
            <a:ext cx="1516453" cy="1385094"/>
          </a:xfrm>
          <a:prstGeom prst="rect">
            <a:avLst/>
          </a:prstGeom>
          <a:noFill/>
        </p:spPr>
      </p:pic>
      <p:sp>
        <p:nvSpPr>
          <p:cNvPr id="3" name="Title 2"/>
          <p:cNvSpPr>
            <a:spLocks noGrp="1"/>
          </p:cNvSpPr>
          <p:nvPr>
            <p:ph type="title"/>
          </p:nvPr>
        </p:nvSpPr>
        <p:spPr>
          <a:xfrm>
            <a:off x="381000" y="79538"/>
            <a:ext cx="8305800" cy="1825462"/>
          </a:xfrm>
        </p:spPr>
        <p:txBody>
          <a:bodyPr>
            <a:normAutofit fontScale="90000"/>
          </a:bodyPr>
          <a:lstStyle/>
          <a:p>
            <a:r>
              <a:rPr lang="en-US" sz="4400" b="1" dirty="0"/>
              <a:t>Another Key Partner:</a:t>
            </a:r>
            <a:br>
              <a:rPr lang="en-US" b="1" dirty="0"/>
            </a:br>
            <a:r>
              <a:rPr lang="en-US" sz="4000" dirty="0"/>
              <a:t>National Association of </a:t>
            </a:r>
            <a:br>
              <a:rPr lang="en-US" sz="4000" dirty="0"/>
            </a:br>
            <a:r>
              <a:rPr lang="en-US" sz="4000" dirty="0"/>
              <a:t>Conservation Districts (NACD)</a:t>
            </a:r>
            <a:endParaRPr lang="en-US" sz="4000" b="1" dirty="0"/>
          </a:p>
        </p:txBody>
      </p:sp>
      <p:sp>
        <p:nvSpPr>
          <p:cNvPr id="2" name="Content Placeholder 1"/>
          <p:cNvSpPr>
            <a:spLocks noGrp="1"/>
          </p:cNvSpPr>
          <p:nvPr>
            <p:ph idx="1"/>
          </p:nvPr>
        </p:nvSpPr>
        <p:spPr>
          <a:xfrm>
            <a:off x="381000" y="1981200"/>
            <a:ext cx="8534399" cy="4334933"/>
          </a:xfrm>
        </p:spPr>
        <p:txBody>
          <a:bodyPr>
            <a:normAutofit/>
          </a:bodyPr>
          <a:lstStyle/>
          <a:p>
            <a:pPr>
              <a:lnSpc>
                <a:spcPct val="110000"/>
              </a:lnSpc>
              <a:spcBef>
                <a:spcPts val="0"/>
              </a:spcBef>
            </a:pPr>
            <a:r>
              <a:rPr lang="en-US" sz="2400" b="1" dirty="0"/>
              <a:t>Began in 1946</a:t>
            </a:r>
            <a:r>
              <a:rPr lang="en-US" sz="2400" dirty="0"/>
              <a:t>: Represented 1600 districts in 48 states.             </a:t>
            </a:r>
          </a:p>
          <a:p>
            <a:pPr>
              <a:lnSpc>
                <a:spcPct val="110000"/>
              </a:lnSpc>
              <a:spcBef>
                <a:spcPts val="0"/>
              </a:spcBef>
            </a:pPr>
            <a:r>
              <a:rPr lang="en-US" sz="2400" dirty="0"/>
              <a:t>Today, NACD represents America’s 3,000 districts &amp; </a:t>
            </a:r>
          </a:p>
          <a:p>
            <a:pPr marL="0" indent="0">
              <a:lnSpc>
                <a:spcPct val="110000"/>
              </a:lnSpc>
              <a:spcBef>
                <a:spcPts val="0"/>
              </a:spcBef>
              <a:buNone/>
            </a:pPr>
            <a:r>
              <a:rPr lang="en-US" sz="2400" dirty="0"/>
              <a:t>    17,000 commissioners.</a:t>
            </a:r>
          </a:p>
          <a:p>
            <a:r>
              <a:rPr lang="en-US" sz="2400" dirty="0"/>
              <a:t>NACD formed to deliver unified message on national policy especially the locally-led, voluntary incentive-based conservation model.</a:t>
            </a:r>
          </a:p>
          <a:p>
            <a:r>
              <a:rPr lang="en-US" sz="2400" dirty="0"/>
              <a:t>FARM BILL Title II- Conservation is a key focus this year.</a:t>
            </a:r>
          </a:p>
          <a:p>
            <a:r>
              <a:rPr lang="en-US" sz="2400" dirty="0"/>
              <a:t>Works through various partnerships, projects &amp; programs to support districts, commissioners &amp; staff</a:t>
            </a:r>
          </a:p>
          <a:p>
            <a:pPr algn="ctr">
              <a:buNone/>
            </a:pPr>
            <a:r>
              <a:rPr lang="en-US" i="1" dirty="0">
                <a:hlinkClick r:id="rId4"/>
              </a:rPr>
              <a:t>www.nacdnet.org</a:t>
            </a:r>
            <a:r>
              <a:rPr lang="en-US" i="1" dirty="0"/>
              <a:t> </a:t>
            </a:r>
          </a:p>
          <a:p>
            <a:endParaRPr lang="en-US" dirty="0"/>
          </a:p>
        </p:txBody>
      </p:sp>
    </p:spTree>
    <p:extLst>
      <p:ext uri="{BB962C8B-B14F-4D97-AF65-F5344CB8AC3E}">
        <p14:creationId xmlns:p14="http://schemas.microsoft.com/office/powerpoint/2010/main" val="817974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state&#10;&#10;Description automatically generated">
            <a:extLst>
              <a:ext uri="{FF2B5EF4-FFF2-40B4-BE49-F238E27FC236}">
                <a16:creationId xmlns:a16="http://schemas.microsoft.com/office/drawing/2014/main" id="{AAAD9450-6E4B-E614-A987-736F7BD83BC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9953" t="18082" r="10849" b="29398"/>
          <a:stretch/>
        </p:blipFill>
        <p:spPr>
          <a:xfrm>
            <a:off x="163955" y="1249592"/>
            <a:ext cx="7652788" cy="5075007"/>
          </a:xfrm>
          <a:prstGeom prst="rect">
            <a:avLst/>
          </a:prstGeom>
        </p:spPr>
      </p:pic>
      <p:sp>
        <p:nvSpPr>
          <p:cNvPr id="3" name="Title 2">
            <a:extLst>
              <a:ext uri="{FF2B5EF4-FFF2-40B4-BE49-F238E27FC236}">
                <a16:creationId xmlns:a16="http://schemas.microsoft.com/office/drawing/2014/main" id="{C7F27409-A442-4FAD-965C-687403052542}"/>
              </a:ext>
            </a:extLst>
          </p:cNvPr>
          <p:cNvSpPr>
            <a:spLocks noGrp="1"/>
          </p:cNvSpPr>
          <p:nvPr>
            <p:ph type="title"/>
          </p:nvPr>
        </p:nvSpPr>
        <p:spPr>
          <a:xfrm>
            <a:off x="304800" y="609600"/>
            <a:ext cx="7511943" cy="1371600"/>
          </a:xfrm>
        </p:spPr>
        <p:txBody>
          <a:bodyPr>
            <a:normAutofit/>
          </a:bodyPr>
          <a:lstStyle/>
          <a:p>
            <a:pPr algn="ctr"/>
            <a:r>
              <a:rPr lang="en-US" sz="4000" b="1" dirty="0"/>
              <a:t>MOVING FORWARD TOGETHER WHAT’S NEXT?   </a:t>
            </a:r>
          </a:p>
        </p:txBody>
      </p:sp>
      <p:sp>
        <p:nvSpPr>
          <p:cNvPr id="2" name="Content Placeholder 1">
            <a:extLst>
              <a:ext uri="{FF2B5EF4-FFF2-40B4-BE49-F238E27FC236}">
                <a16:creationId xmlns:a16="http://schemas.microsoft.com/office/drawing/2014/main" id="{63BFFBA7-7E36-4A48-980E-C8A36522AED8}"/>
              </a:ext>
            </a:extLst>
          </p:cNvPr>
          <p:cNvSpPr>
            <a:spLocks noGrp="1"/>
          </p:cNvSpPr>
          <p:nvPr>
            <p:ph idx="1"/>
          </p:nvPr>
        </p:nvSpPr>
        <p:spPr>
          <a:xfrm>
            <a:off x="381000" y="1828800"/>
            <a:ext cx="7848600" cy="3540586"/>
          </a:xfrm>
        </p:spPr>
        <p:txBody>
          <a:bodyPr>
            <a:normAutofit/>
          </a:bodyPr>
          <a:lstStyle/>
          <a:p>
            <a:endParaRPr lang="en-US" sz="3200" dirty="0">
              <a:solidFill>
                <a:srgbClr val="7030A0"/>
              </a:solidFill>
            </a:endParaRPr>
          </a:p>
          <a:p>
            <a:pPr marL="0" indent="0">
              <a:buNone/>
            </a:pPr>
            <a:r>
              <a:rPr lang="en-US" sz="3200" dirty="0">
                <a:solidFill>
                  <a:srgbClr val="7030A0"/>
                </a:solidFill>
              </a:rPr>
              <a:t>What items/projects would you like CDI to work on?</a:t>
            </a:r>
          </a:p>
          <a:p>
            <a:pPr marL="0" indent="0">
              <a:buNone/>
            </a:pPr>
            <a:endParaRPr lang="en-US" sz="3200" dirty="0">
              <a:solidFill>
                <a:srgbClr val="7030A0"/>
              </a:solidFill>
            </a:endParaRPr>
          </a:p>
          <a:p>
            <a:pPr marL="0" indent="0">
              <a:buNone/>
            </a:pPr>
            <a:endParaRPr lang="en-US" sz="3200" dirty="0">
              <a:solidFill>
                <a:srgbClr val="7030A0"/>
              </a:solidFill>
            </a:endParaRPr>
          </a:p>
          <a:p>
            <a:pPr marL="0" indent="0" algn="ctr">
              <a:buNone/>
            </a:pPr>
            <a:r>
              <a:rPr lang="en-US" sz="2400" dirty="0">
                <a:solidFill>
                  <a:srgbClr val="00B050"/>
                </a:solidFill>
                <a:hlinkClick r:id="rId4"/>
              </a:rPr>
              <a:t>www.cdiowa.org</a:t>
            </a:r>
            <a:r>
              <a:rPr lang="en-US" sz="2400" dirty="0">
                <a:solidFill>
                  <a:srgbClr val="00B050"/>
                </a:solidFill>
              </a:rPr>
              <a:t>   515-289-8300</a:t>
            </a:r>
          </a:p>
        </p:txBody>
      </p:sp>
    </p:spTree>
    <p:extLst>
      <p:ext uri="{BB962C8B-B14F-4D97-AF65-F5344CB8AC3E}">
        <p14:creationId xmlns:p14="http://schemas.microsoft.com/office/powerpoint/2010/main" val="270265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state&#10;&#10;Description automatically generated">
            <a:extLst>
              <a:ext uri="{FF2B5EF4-FFF2-40B4-BE49-F238E27FC236}">
                <a16:creationId xmlns:a16="http://schemas.microsoft.com/office/drawing/2014/main" id="{AAAD9450-6E4B-E614-A987-736F7BD83BC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9953" t="18082" r="10849" b="29398"/>
          <a:stretch/>
        </p:blipFill>
        <p:spPr>
          <a:xfrm>
            <a:off x="163954" y="975804"/>
            <a:ext cx="8065645" cy="5348796"/>
          </a:xfrm>
          <a:prstGeom prst="rect">
            <a:avLst/>
          </a:prstGeom>
        </p:spPr>
      </p:pic>
      <p:sp>
        <p:nvSpPr>
          <p:cNvPr id="3" name="Title 2">
            <a:extLst>
              <a:ext uri="{FF2B5EF4-FFF2-40B4-BE49-F238E27FC236}">
                <a16:creationId xmlns:a16="http://schemas.microsoft.com/office/drawing/2014/main" id="{C7F27409-A442-4FAD-965C-687403052542}"/>
              </a:ext>
            </a:extLst>
          </p:cNvPr>
          <p:cNvSpPr>
            <a:spLocks noGrp="1"/>
          </p:cNvSpPr>
          <p:nvPr>
            <p:ph type="title"/>
          </p:nvPr>
        </p:nvSpPr>
        <p:spPr/>
        <p:txBody>
          <a:bodyPr>
            <a:normAutofit/>
          </a:bodyPr>
          <a:lstStyle/>
          <a:p>
            <a:r>
              <a:rPr lang="en-US" sz="4000" b="1" dirty="0"/>
              <a:t>What’s needed?   </a:t>
            </a:r>
          </a:p>
        </p:txBody>
      </p:sp>
      <p:sp>
        <p:nvSpPr>
          <p:cNvPr id="2" name="Content Placeholder 1">
            <a:extLst>
              <a:ext uri="{FF2B5EF4-FFF2-40B4-BE49-F238E27FC236}">
                <a16:creationId xmlns:a16="http://schemas.microsoft.com/office/drawing/2014/main" id="{63BFFBA7-7E36-4A48-980E-C8A36522AED8}"/>
              </a:ext>
            </a:extLst>
          </p:cNvPr>
          <p:cNvSpPr>
            <a:spLocks noGrp="1"/>
          </p:cNvSpPr>
          <p:nvPr>
            <p:ph idx="1"/>
          </p:nvPr>
        </p:nvSpPr>
        <p:spPr>
          <a:xfrm>
            <a:off x="381000" y="1488613"/>
            <a:ext cx="7848600" cy="4759787"/>
          </a:xfrm>
        </p:spPr>
        <p:txBody>
          <a:bodyPr>
            <a:normAutofit/>
          </a:bodyPr>
          <a:lstStyle/>
          <a:p>
            <a:r>
              <a:rPr lang="en-US" sz="3200" dirty="0">
                <a:solidFill>
                  <a:srgbClr val="7030A0"/>
                </a:solidFill>
              </a:rPr>
              <a:t>What can CDI do to help you succeed as Commissioners?</a:t>
            </a:r>
          </a:p>
          <a:p>
            <a:endParaRPr lang="en-US" sz="3200" dirty="0">
              <a:solidFill>
                <a:srgbClr val="7030A0"/>
              </a:solidFill>
            </a:endParaRPr>
          </a:p>
          <a:p>
            <a:pPr marL="0" indent="0">
              <a:buNone/>
            </a:pPr>
            <a:endParaRPr lang="en-US" sz="3200" dirty="0">
              <a:solidFill>
                <a:srgbClr val="7030A0"/>
              </a:solidFill>
            </a:endParaRPr>
          </a:p>
          <a:p>
            <a:endParaRPr lang="en-US" sz="3200" dirty="0">
              <a:solidFill>
                <a:srgbClr val="7030A0"/>
              </a:solidFill>
            </a:endParaRPr>
          </a:p>
          <a:p>
            <a:pPr marL="0" indent="0" algn="ctr">
              <a:buNone/>
            </a:pPr>
            <a:endParaRPr lang="en-US" sz="2400" dirty="0">
              <a:solidFill>
                <a:srgbClr val="00B050"/>
              </a:solidFill>
              <a:hlinkClick r:id="rId4"/>
            </a:endParaRPr>
          </a:p>
          <a:p>
            <a:pPr marL="0" indent="0" algn="ctr">
              <a:buNone/>
            </a:pPr>
            <a:endParaRPr lang="en-US" sz="2400" dirty="0">
              <a:solidFill>
                <a:srgbClr val="00B050"/>
              </a:solidFill>
              <a:hlinkClick r:id="rId4"/>
            </a:endParaRPr>
          </a:p>
          <a:p>
            <a:pPr marL="0" indent="0" algn="ctr">
              <a:buNone/>
            </a:pPr>
            <a:r>
              <a:rPr lang="en-US" sz="2400" dirty="0">
                <a:solidFill>
                  <a:srgbClr val="00B050"/>
                </a:solidFill>
                <a:hlinkClick r:id="rId4"/>
              </a:rPr>
              <a:t>www.cdiowa.org</a:t>
            </a:r>
            <a:r>
              <a:rPr lang="en-US" sz="2400" dirty="0">
                <a:solidFill>
                  <a:srgbClr val="00B050"/>
                </a:solidFill>
              </a:rPr>
              <a:t>   515-289-8300</a:t>
            </a:r>
          </a:p>
        </p:txBody>
      </p:sp>
    </p:spTree>
    <p:extLst>
      <p:ext uri="{BB962C8B-B14F-4D97-AF65-F5344CB8AC3E}">
        <p14:creationId xmlns:p14="http://schemas.microsoft.com/office/powerpoint/2010/main" val="345285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state&#10;&#10;Description automatically generated">
            <a:extLst>
              <a:ext uri="{FF2B5EF4-FFF2-40B4-BE49-F238E27FC236}">
                <a16:creationId xmlns:a16="http://schemas.microsoft.com/office/drawing/2014/main" id="{AAAD9450-6E4B-E614-A987-736F7BD83BC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9953" t="18082" r="10849" b="29398"/>
          <a:stretch/>
        </p:blipFill>
        <p:spPr>
          <a:xfrm>
            <a:off x="163955" y="1249592"/>
            <a:ext cx="7652788" cy="5075007"/>
          </a:xfrm>
          <a:prstGeom prst="rect">
            <a:avLst/>
          </a:prstGeom>
        </p:spPr>
      </p:pic>
      <p:sp>
        <p:nvSpPr>
          <p:cNvPr id="3" name="Title 2">
            <a:extLst>
              <a:ext uri="{FF2B5EF4-FFF2-40B4-BE49-F238E27FC236}">
                <a16:creationId xmlns:a16="http://schemas.microsoft.com/office/drawing/2014/main" id="{C7F27409-A442-4FAD-965C-687403052542}"/>
              </a:ext>
            </a:extLst>
          </p:cNvPr>
          <p:cNvSpPr>
            <a:spLocks noGrp="1"/>
          </p:cNvSpPr>
          <p:nvPr>
            <p:ph type="title"/>
          </p:nvPr>
        </p:nvSpPr>
        <p:spPr/>
        <p:txBody>
          <a:bodyPr>
            <a:normAutofit/>
          </a:bodyPr>
          <a:lstStyle/>
          <a:p>
            <a:r>
              <a:rPr lang="en-US" b="1" dirty="0"/>
              <a:t>Thank you   </a:t>
            </a:r>
          </a:p>
        </p:txBody>
      </p:sp>
      <p:sp>
        <p:nvSpPr>
          <p:cNvPr id="2" name="Content Placeholder 1">
            <a:extLst>
              <a:ext uri="{FF2B5EF4-FFF2-40B4-BE49-F238E27FC236}">
                <a16:creationId xmlns:a16="http://schemas.microsoft.com/office/drawing/2014/main" id="{63BFFBA7-7E36-4A48-980E-C8A36522AED8}"/>
              </a:ext>
            </a:extLst>
          </p:cNvPr>
          <p:cNvSpPr>
            <a:spLocks noGrp="1"/>
          </p:cNvSpPr>
          <p:nvPr>
            <p:ph idx="1"/>
          </p:nvPr>
        </p:nvSpPr>
        <p:spPr>
          <a:xfrm>
            <a:off x="381000" y="1488613"/>
            <a:ext cx="7848600" cy="3880773"/>
          </a:xfrm>
        </p:spPr>
        <p:txBody>
          <a:bodyPr>
            <a:normAutofit fontScale="92500" lnSpcReduction="20000"/>
          </a:bodyPr>
          <a:lstStyle/>
          <a:p>
            <a:r>
              <a:rPr lang="en-US" sz="3200" dirty="0">
                <a:solidFill>
                  <a:srgbClr val="7030A0"/>
                </a:solidFill>
              </a:rPr>
              <a:t>Ramona Nitz, CDI President</a:t>
            </a:r>
          </a:p>
          <a:p>
            <a:r>
              <a:rPr lang="en-US" sz="3200" dirty="0">
                <a:solidFill>
                  <a:srgbClr val="7030A0"/>
                </a:solidFill>
              </a:rPr>
              <a:t>Cindy Valin, Region 6 Director</a:t>
            </a:r>
          </a:p>
          <a:p>
            <a:r>
              <a:rPr lang="en-US" sz="3200" dirty="0">
                <a:solidFill>
                  <a:srgbClr val="7030A0"/>
                </a:solidFill>
              </a:rPr>
              <a:t>Jack Boyer, CDI Treasurer</a:t>
            </a:r>
          </a:p>
          <a:p>
            <a:r>
              <a:rPr lang="en-US" sz="3200" dirty="0">
                <a:solidFill>
                  <a:srgbClr val="7030A0"/>
                </a:solidFill>
              </a:rPr>
              <a:t>Jeri Thornsberry, CDI Vice President</a:t>
            </a:r>
          </a:p>
          <a:p>
            <a:r>
              <a:rPr lang="en-US" sz="3200" dirty="0">
                <a:solidFill>
                  <a:srgbClr val="7030A0"/>
                </a:solidFill>
              </a:rPr>
              <a:t>Paul Ackley, CDI Secretary</a:t>
            </a:r>
          </a:p>
          <a:p>
            <a:r>
              <a:rPr lang="en-US" sz="3200" dirty="0">
                <a:solidFill>
                  <a:srgbClr val="7030A0"/>
                </a:solidFill>
              </a:rPr>
              <a:t>Dien Judge, CDI Executive Director</a:t>
            </a:r>
          </a:p>
          <a:p>
            <a:endParaRPr lang="en-US" sz="3200" dirty="0">
              <a:solidFill>
                <a:srgbClr val="7030A0"/>
              </a:solidFill>
            </a:endParaRPr>
          </a:p>
          <a:p>
            <a:pPr marL="0" indent="0" algn="ctr">
              <a:buNone/>
            </a:pPr>
            <a:r>
              <a:rPr lang="en-US" sz="2400" dirty="0">
                <a:solidFill>
                  <a:srgbClr val="00B050"/>
                </a:solidFill>
                <a:hlinkClick r:id="rId4"/>
              </a:rPr>
              <a:t>www.cdiowa.org</a:t>
            </a:r>
            <a:r>
              <a:rPr lang="en-US" sz="2400" dirty="0">
                <a:solidFill>
                  <a:srgbClr val="00B050"/>
                </a:solidFill>
              </a:rPr>
              <a:t>   515-289-8300</a:t>
            </a:r>
          </a:p>
        </p:txBody>
      </p:sp>
    </p:spTree>
    <p:extLst>
      <p:ext uri="{BB962C8B-B14F-4D97-AF65-F5344CB8AC3E}">
        <p14:creationId xmlns:p14="http://schemas.microsoft.com/office/powerpoint/2010/main" val="2118939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CE2D4-DB4F-A186-E084-B7270A7A199D}"/>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63C8450C-686D-E4BB-FB09-0F6E331516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988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29E131-C4B3-DCEA-BC26-21769CEDF7F3}"/>
              </a:ext>
            </a:extLst>
          </p:cNvPr>
          <p:cNvSpPr>
            <a:spLocks noGrp="1"/>
          </p:cNvSpPr>
          <p:nvPr>
            <p:ph type="title"/>
          </p:nvPr>
        </p:nvSpPr>
        <p:spPr>
          <a:xfrm>
            <a:off x="609599" y="609600"/>
            <a:ext cx="6347713" cy="838200"/>
          </a:xfrm>
        </p:spPr>
        <p:txBody>
          <a:bodyPr>
            <a:normAutofit/>
          </a:bodyPr>
          <a:lstStyle/>
          <a:p>
            <a:r>
              <a:rPr lang="en-US" dirty="0"/>
              <a:t>State of Iowa - Oath of Office</a:t>
            </a:r>
          </a:p>
        </p:txBody>
      </p:sp>
      <p:sp>
        <p:nvSpPr>
          <p:cNvPr id="2" name="Content Placeholder 1">
            <a:extLst>
              <a:ext uri="{FF2B5EF4-FFF2-40B4-BE49-F238E27FC236}">
                <a16:creationId xmlns:a16="http://schemas.microsoft.com/office/drawing/2014/main" id="{5EBA1D86-0C07-09C6-CC42-40488838A466}"/>
              </a:ext>
            </a:extLst>
          </p:cNvPr>
          <p:cNvSpPr>
            <a:spLocks noGrp="1"/>
          </p:cNvSpPr>
          <p:nvPr>
            <p:ph idx="1"/>
          </p:nvPr>
        </p:nvSpPr>
        <p:spPr>
          <a:xfrm>
            <a:off x="609599" y="1447800"/>
            <a:ext cx="6347714" cy="4593563"/>
          </a:xfrm>
        </p:spPr>
        <p:txBody>
          <a:bodyPr>
            <a:normAutofit fontScale="70000" lnSpcReduction="20000"/>
          </a:bodyPr>
          <a:lstStyle/>
          <a:p>
            <a:r>
              <a:rPr lang="en-US" sz="2400" dirty="0">
                <a:effectLst/>
                <a:latin typeface="Arial,Italic"/>
              </a:rPr>
              <a:t>I do solemnly swear that I will support the Constitution of the United States and the Constitution of the State of Iowa, and that I will faithfully and impartially, to the best of my ability, discharge all the duties of the office in ____________________________ (name of township, city, county, district, or state), as now or hereafter required by law. </a:t>
            </a:r>
            <a:endParaRPr lang="en-US" sz="2400" dirty="0"/>
          </a:p>
          <a:p>
            <a:endParaRPr lang="en-US" sz="1800" dirty="0">
              <a:effectLst/>
              <a:latin typeface="Arial" panose="020B0604020202020204" pitchFamily="34" charset="0"/>
            </a:endParaRPr>
          </a:p>
          <a:p>
            <a:r>
              <a:rPr lang="en-US" dirty="0">
                <a:effectLst/>
                <a:latin typeface="Arial" panose="020B0604020202020204" pitchFamily="34" charset="0"/>
              </a:rPr>
              <a:t>Signature of Official: </a:t>
            </a:r>
            <a:endParaRPr lang="en-US" dirty="0"/>
          </a:p>
          <a:p>
            <a:r>
              <a:rPr lang="en-US" dirty="0">
                <a:effectLst/>
                <a:latin typeface="Arial" panose="020B0604020202020204" pitchFamily="34" charset="0"/>
              </a:rPr>
              <a:t>Date: </a:t>
            </a:r>
            <a:endParaRPr lang="en-US" dirty="0"/>
          </a:p>
          <a:p>
            <a:r>
              <a:rPr lang="en-US" dirty="0">
                <a:effectLst/>
                <a:latin typeface="Arial" panose="020B0604020202020204" pitchFamily="34" charset="0"/>
              </a:rPr>
              <a:t>State of Iowa        County of _______________ </a:t>
            </a:r>
            <a:endParaRPr lang="en-US" dirty="0">
              <a:effectLst/>
            </a:endParaRPr>
          </a:p>
          <a:p>
            <a:endParaRPr lang="en-US" dirty="0">
              <a:effectLst/>
              <a:latin typeface="Arial" panose="020B0604020202020204" pitchFamily="34" charset="0"/>
            </a:endParaRPr>
          </a:p>
          <a:p>
            <a:r>
              <a:rPr lang="en-US" dirty="0">
                <a:effectLst/>
                <a:latin typeface="Arial" panose="020B0604020202020204" pitchFamily="34" charset="0"/>
              </a:rPr>
              <a:t>This instrument was acknowledged before me on: _______ By: Date </a:t>
            </a:r>
            <a:endParaRPr lang="en-US" dirty="0">
              <a:effectLst/>
            </a:endParaRPr>
          </a:p>
          <a:p>
            <a:r>
              <a:rPr lang="en-US" dirty="0">
                <a:effectLst/>
                <a:latin typeface="Arial" panose="020B0604020202020204" pitchFamily="34" charset="0"/>
              </a:rPr>
              <a:t>Print Name of Person </a:t>
            </a:r>
            <a:endParaRPr lang="en-US" dirty="0">
              <a:effectLst/>
            </a:endParaRPr>
          </a:p>
          <a:p>
            <a:r>
              <a:rPr lang="en-US" dirty="0">
                <a:effectLst/>
                <a:latin typeface="Arial,Bold"/>
              </a:rPr>
              <a:t>X </a:t>
            </a:r>
            <a:endParaRPr lang="en-US" dirty="0">
              <a:effectLst/>
            </a:endParaRPr>
          </a:p>
          <a:p>
            <a:r>
              <a:rPr lang="en-US" dirty="0">
                <a:effectLst/>
                <a:latin typeface="Arial" panose="020B0604020202020204" pitchFamily="34" charset="0"/>
              </a:rPr>
              <a:t>Signature of Notarial Officer Title (and Rank) </a:t>
            </a:r>
            <a:endParaRPr lang="en-US" dirty="0">
              <a:effectLst/>
            </a:endParaRPr>
          </a:p>
          <a:p>
            <a:r>
              <a:rPr lang="en-US" dirty="0">
                <a:effectLst/>
                <a:latin typeface="Arial" panose="020B0604020202020204" pitchFamily="34" charset="0"/>
              </a:rPr>
              <a:t>Name of Official: Office:</a:t>
            </a:r>
            <a:endParaRPr lang="en-US" dirty="0"/>
          </a:p>
        </p:txBody>
      </p:sp>
    </p:spTree>
    <p:extLst>
      <p:ext uri="{BB962C8B-B14F-4D97-AF65-F5344CB8AC3E}">
        <p14:creationId xmlns:p14="http://schemas.microsoft.com/office/powerpoint/2010/main" val="121960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752600"/>
            <a:ext cx="8610599" cy="4038600"/>
          </a:xfrm>
        </p:spPr>
        <p:txBody>
          <a:bodyPr>
            <a:normAutofit fontScale="92500" lnSpcReduction="10000"/>
          </a:bodyPr>
          <a:lstStyle/>
          <a:p>
            <a:pPr>
              <a:spcBef>
                <a:spcPts val="0"/>
              </a:spcBef>
            </a:pPr>
            <a:r>
              <a:rPr lang="en-US" sz="2400" b="1" dirty="0"/>
              <a:t>1950: </a:t>
            </a:r>
            <a:r>
              <a:rPr lang="en-US" sz="2400" dirty="0"/>
              <a:t>Iowa Legislature made available first tax money 		          </a:t>
            </a:r>
          </a:p>
          <a:p>
            <a:pPr marL="0" indent="0">
              <a:spcBef>
                <a:spcPts val="0"/>
              </a:spcBef>
              <a:buNone/>
            </a:pPr>
            <a:r>
              <a:rPr lang="en-US" sz="2400" dirty="0"/>
              <a:t>              for soil conservation work in Iowa</a:t>
            </a:r>
          </a:p>
          <a:p>
            <a:pPr>
              <a:spcBef>
                <a:spcPts val="0"/>
              </a:spcBef>
            </a:pPr>
            <a:endParaRPr lang="en-US" sz="2400" dirty="0"/>
          </a:p>
          <a:p>
            <a:pPr>
              <a:spcBef>
                <a:spcPts val="0"/>
              </a:spcBef>
            </a:pPr>
            <a:endParaRPr lang="en-US" sz="2400" dirty="0"/>
          </a:p>
          <a:p>
            <a:pPr>
              <a:spcBef>
                <a:spcPts val="0"/>
              </a:spcBef>
            </a:pPr>
            <a:r>
              <a:rPr lang="en-US" sz="2400" b="1" dirty="0"/>
              <a:t>1973: </a:t>
            </a:r>
            <a:r>
              <a:rPr lang="en-US" sz="2400" dirty="0"/>
              <a:t>Iowa becomes the first state to appropriate state                    </a:t>
            </a:r>
          </a:p>
          <a:p>
            <a:pPr marL="0" indent="0">
              <a:spcBef>
                <a:spcPts val="0"/>
              </a:spcBef>
              <a:buNone/>
            </a:pPr>
            <a:r>
              <a:rPr lang="en-US" sz="2400" dirty="0"/>
              <a:t>              cost share funds for conservation</a:t>
            </a:r>
          </a:p>
          <a:p>
            <a:pPr marL="0" indent="0">
              <a:spcBef>
                <a:spcPts val="0"/>
              </a:spcBef>
              <a:buNone/>
            </a:pPr>
            <a:endParaRPr lang="en-US" sz="2400" dirty="0"/>
          </a:p>
          <a:p>
            <a:r>
              <a:rPr lang="en-US" sz="2400" b="1" dirty="0"/>
              <a:t>2023:  </a:t>
            </a:r>
            <a:r>
              <a:rPr lang="en-US" sz="2400" dirty="0"/>
              <a:t>Cost share has been available for 50 years in Iowa</a:t>
            </a:r>
          </a:p>
          <a:p>
            <a:pPr lvl="3"/>
            <a:endParaRPr lang="en-US" sz="2400" i="1" dirty="0"/>
          </a:p>
          <a:p>
            <a:pPr marL="1371600" lvl="3" indent="0">
              <a:buNone/>
            </a:pPr>
            <a:r>
              <a:rPr lang="en-US" sz="2400" i="1" dirty="0"/>
              <a:t>FACTOID: Wade Houser, Polk County Commissioner, </a:t>
            </a:r>
          </a:p>
          <a:p>
            <a:pPr marL="1371600" lvl="3" indent="0">
              <a:buNone/>
            </a:pPr>
            <a:r>
              <a:rPr lang="en-US" sz="2400" i="1" dirty="0"/>
              <a:t>helped write that first cost share bill!</a:t>
            </a:r>
          </a:p>
        </p:txBody>
      </p:sp>
      <p:pic>
        <p:nvPicPr>
          <p:cNvPr id="3" name="Picture 8" descr="http://cliparts101.com/files/318/04625E3A0B8F741D3A815FE0CD370596/lrg_IOWA.png">
            <a:extLst>
              <a:ext uri="{FF2B5EF4-FFF2-40B4-BE49-F238E27FC236}">
                <a16:creationId xmlns:a16="http://schemas.microsoft.com/office/drawing/2014/main" id="{2597969F-A043-89CC-DAD0-96C2F75FF01C}"/>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565882" y="0"/>
            <a:ext cx="1752600" cy="1752600"/>
          </a:xfrm>
          <a:prstGeom prst="rect">
            <a:avLst/>
          </a:prstGeom>
          <a:noFill/>
          <a:effectLst>
            <a:outerShdw blurRad="50800" dist="50800" dir="5400000" algn="ctr" rotWithShape="0">
              <a:srgbClr val="000000">
                <a:alpha val="16000"/>
              </a:srgbClr>
            </a:outerShdw>
          </a:effectLst>
        </p:spPr>
      </p:pic>
      <p:sp>
        <p:nvSpPr>
          <p:cNvPr id="6" name="Title 2"/>
          <p:cNvSpPr txBox="1">
            <a:spLocks/>
          </p:cNvSpPr>
          <p:nvPr/>
        </p:nvSpPr>
        <p:spPr>
          <a:xfrm>
            <a:off x="228600" y="419100"/>
            <a:ext cx="8686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rPr>
              <a:t>Story of Soil &amp; Water Conservation</a:t>
            </a:r>
            <a:br>
              <a:rPr lang="en-US" b="1" dirty="0">
                <a:solidFill>
                  <a:schemeClr val="tx1"/>
                </a:solidFill>
              </a:rPr>
            </a:br>
            <a:r>
              <a:rPr lang="en-US" sz="3100" dirty="0">
                <a:solidFill>
                  <a:schemeClr val="tx1"/>
                </a:solidFill>
              </a:rPr>
              <a:t>Cost Share for Conservation</a:t>
            </a:r>
            <a:endParaRPr lang="en-US" dirty="0">
              <a:solidFill>
                <a:schemeClr val="tx1"/>
              </a:solidFill>
            </a:endParaRPr>
          </a:p>
        </p:txBody>
      </p:sp>
    </p:spTree>
    <p:extLst>
      <p:ext uri="{BB962C8B-B14F-4D97-AF65-F5344CB8AC3E}">
        <p14:creationId xmlns:p14="http://schemas.microsoft.com/office/powerpoint/2010/main" val="139142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724400"/>
          </a:xfrm>
        </p:spPr>
        <p:txBody>
          <a:bodyPr>
            <a:normAutofit fontScale="32500" lnSpcReduction="20000"/>
          </a:bodyPr>
          <a:lstStyle/>
          <a:p>
            <a:r>
              <a:rPr lang="en-US" sz="9600" b="1" dirty="0"/>
              <a:t>1971: </a:t>
            </a:r>
            <a:r>
              <a:rPr lang="en-US" sz="9600" dirty="0"/>
              <a:t>Legislation  </a:t>
            </a:r>
          </a:p>
          <a:p>
            <a:pPr lvl="1"/>
            <a:r>
              <a:rPr lang="en-US" sz="8000" dirty="0"/>
              <a:t>Establishes a soil loss limit</a:t>
            </a:r>
          </a:p>
          <a:p>
            <a:pPr lvl="1"/>
            <a:r>
              <a:rPr lang="en-US" sz="8000" dirty="0"/>
              <a:t>Mandates soil conservation if a complaint is filed and district and others determine soil loss is greater than established limits</a:t>
            </a:r>
          </a:p>
          <a:p>
            <a:pPr lvl="1"/>
            <a:r>
              <a:rPr lang="en-US" sz="8000" dirty="0"/>
              <a:t>75% of mandated cost share be paid by the states cost share appropriations </a:t>
            </a:r>
          </a:p>
          <a:p>
            <a:pPr lvl="1"/>
            <a:r>
              <a:rPr lang="en-US" sz="8000" dirty="0"/>
              <a:t>First law of its kind in the nation</a:t>
            </a:r>
          </a:p>
          <a:p>
            <a:pPr lvl="1"/>
            <a:endParaRPr lang="en-US" sz="3100" dirty="0"/>
          </a:p>
          <a:p>
            <a:r>
              <a:rPr lang="en-US" sz="9600" b="1" dirty="0"/>
              <a:t>1979: </a:t>
            </a:r>
            <a:r>
              <a:rPr lang="en-US" sz="9600" dirty="0"/>
              <a:t>Legislation challenged</a:t>
            </a:r>
          </a:p>
          <a:p>
            <a:pPr lvl="1"/>
            <a:r>
              <a:rPr lang="en-US" sz="7200" b="1" dirty="0"/>
              <a:t> Law found valid and constitutional by Iowa Supreme Court</a:t>
            </a:r>
          </a:p>
          <a:p>
            <a:pPr lvl="1">
              <a:buNone/>
            </a:pPr>
            <a:endParaRPr lang="en-US" dirty="0"/>
          </a:p>
          <a:p>
            <a:pPr marL="0" indent="0">
              <a:buNone/>
            </a:pPr>
            <a:endParaRPr lang="en-US" dirty="0"/>
          </a:p>
        </p:txBody>
      </p:sp>
      <p:pic>
        <p:nvPicPr>
          <p:cNvPr id="3" name="Picture 8" descr="http://cliparts101.com/files/318/04625E3A0B8F741D3A815FE0CD370596/lrg_IOWA.png">
            <a:extLst>
              <a:ext uri="{FF2B5EF4-FFF2-40B4-BE49-F238E27FC236}">
                <a16:creationId xmlns:a16="http://schemas.microsoft.com/office/drawing/2014/main" id="{7189E088-EB54-4EF0-A5CC-7B631555B936}"/>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565882" y="0"/>
            <a:ext cx="1752600" cy="1752600"/>
          </a:xfrm>
          <a:prstGeom prst="rect">
            <a:avLst/>
          </a:prstGeom>
          <a:noFill/>
          <a:effectLst>
            <a:outerShdw blurRad="50800" dist="50800" dir="5400000" algn="ctr" rotWithShape="0">
              <a:srgbClr val="000000">
                <a:alpha val="16000"/>
              </a:srgbClr>
            </a:outerShdw>
          </a:effectLst>
        </p:spPr>
      </p:pic>
      <p:sp>
        <p:nvSpPr>
          <p:cNvPr id="6" name="Title 2"/>
          <p:cNvSpPr txBox="1">
            <a:spLocks/>
          </p:cNvSpPr>
          <p:nvPr/>
        </p:nvSpPr>
        <p:spPr>
          <a:xfrm>
            <a:off x="228600" y="419100"/>
            <a:ext cx="8686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rPr>
              <a:t>Story of Soil &amp; Water Conservation</a:t>
            </a:r>
            <a:br>
              <a:rPr lang="en-US" b="1" dirty="0">
                <a:solidFill>
                  <a:schemeClr val="tx1"/>
                </a:solidFill>
              </a:rPr>
            </a:br>
            <a:r>
              <a:rPr lang="en-US" sz="3100" dirty="0">
                <a:solidFill>
                  <a:schemeClr val="tx1"/>
                </a:solidFill>
              </a:rPr>
              <a:t>Iowa Legislation, First in Nation</a:t>
            </a:r>
          </a:p>
        </p:txBody>
      </p:sp>
    </p:spTree>
    <p:extLst>
      <p:ext uri="{BB962C8B-B14F-4D97-AF65-F5344CB8AC3E}">
        <p14:creationId xmlns:p14="http://schemas.microsoft.com/office/powerpoint/2010/main" val="263869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cliparts101.com/files/318/04625E3A0B8F741D3A815FE0CD370596/lrg_IOWA.pn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3565882" y="0"/>
            <a:ext cx="1752600" cy="1752600"/>
          </a:xfrm>
          <a:prstGeom prst="rect">
            <a:avLst/>
          </a:prstGeom>
          <a:noFill/>
          <a:effectLst>
            <a:outerShdw blurRad="50800" dist="50800" dir="5400000" algn="ctr" rotWithShape="0">
              <a:srgbClr val="000000">
                <a:alpha val="16000"/>
              </a:srgbClr>
            </a:outerShdw>
          </a:effectLst>
        </p:spPr>
      </p:pic>
      <p:sp>
        <p:nvSpPr>
          <p:cNvPr id="2" name="Content Placeholder 1"/>
          <p:cNvSpPr>
            <a:spLocks noGrp="1"/>
          </p:cNvSpPr>
          <p:nvPr>
            <p:ph idx="1"/>
          </p:nvPr>
        </p:nvSpPr>
        <p:spPr>
          <a:xfrm>
            <a:off x="228601" y="1638300"/>
            <a:ext cx="5391584" cy="5067300"/>
          </a:xfrm>
        </p:spPr>
        <p:txBody>
          <a:bodyPr>
            <a:normAutofit fontScale="92500" lnSpcReduction="20000"/>
          </a:bodyPr>
          <a:lstStyle/>
          <a:p>
            <a:r>
              <a:rPr lang="en-US" b="1" dirty="0"/>
              <a:t>1970: </a:t>
            </a:r>
            <a:r>
              <a:rPr lang="en-US" dirty="0"/>
              <a:t>Amendment is passed by Iowa Legislature that all cities and towns in Iowa must be included in soil districts and urban residents in the county could vote and could become commissioners as well</a:t>
            </a:r>
          </a:p>
          <a:p>
            <a:r>
              <a:rPr lang="en-US" b="1" dirty="0"/>
              <a:t>1997: </a:t>
            </a:r>
            <a:r>
              <a:rPr lang="en-US" dirty="0"/>
              <a:t>NRCS State Conservationist created NRCS Urban Conservationist Position</a:t>
            </a:r>
          </a:p>
          <a:p>
            <a:r>
              <a:rPr lang="en-US" b="1" dirty="0"/>
              <a:t>2000: </a:t>
            </a:r>
            <a:r>
              <a:rPr lang="en-US" dirty="0"/>
              <a:t>IDALS creates first Environmental Specialist Position tasked with doing Urban Conservation</a:t>
            </a:r>
          </a:p>
          <a:p>
            <a:r>
              <a:rPr lang="en-US" b="1" dirty="0"/>
              <a:t>2008: </a:t>
            </a:r>
            <a:r>
              <a:rPr lang="en-US" dirty="0"/>
              <a:t>Secretary of Agriculture Bill Northey introduces five new Iowa Department of Agriculture and Land Stewardship employees focused on conservation of soil and water in urban areas </a:t>
            </a:r>
          </a:p>
          <a:p>
            <a:r>
              <a:rPr lang="en-US" b="1" dirty="0"/>
              <a:t>2012: </a:t>
            </a:r>
            <a:r>
              <a:rPr lang="en-US" dirty="0"/>
              <a:t>$1 million requested by Northey in budget to Governor for Urban Conservation</a:t>
            </a:r>
          </a:p>
          <a:p>
            <a:r>
              <a:rPr lang="en-US" b="1" dirty="0"/>
              <a:t>2013: </a:t>
            </a:r>
            <a:r>
              <a:rPr lang="en-US" dirty="0"/>
              <a:t>REAP and WQI rules allow for urban projects</a:t>
            </a:r>
            <a:endParaRPr lang="en-US" dirty="0">
              <a:solidFill>
                <a:srgbClr val="FF0000"/>
              </a:solidFill>
            </a:endParaRPr>
          </a:p>
          <a:p>
            <a:endParaRPr lang="en-US" dirty="0"/>
          </a:p>
        </p:txBody>
      </p:sp>
      <p:sp>
        <p:nvSpPr>
          <p:cNvPr id="6" name="Title 2"/>
          <p:cNvSpPr txBox="1">
            <a:spLocks/>
          </p:cNvSpPr>
          <p:nvPr/>
        </p:nvSpPr>
        <p:spPr>
          <a:xfrm>
            <a:off x="216886" y="369332"/>
            <a:ext cx="8686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b="1" dirty="0">
                <a:solidFill>
                  <a:schemeClr val="tx1"/>
                </a:solidFill>
              </a:rPr>
              <a:t>Story of Soil &amp; Water Conservation</a:t>
            </a:r>
            <a:br>
              <a:rPr lang="en-US" b="1" dirty="0">
                <a:solidFill>
                  <a:schemeClr val="tx1"/>
                </a:solidFill>
              </a:rPr>
            </a:br>
            <a:r>
              <a:rPr lang="en-US" sz="3600" dirty="0">
                <a:solidFill>
                  <a:schemeClr val="tx1"/>
                </a:solidFill>
              </a:rPr>
              <a:t>Urban Conservation in Iowa</a:t>
            </a:r>
          </a:p>
        </p:txBody>
      </p:sp>
      <p:pic>
        <p:nvPicPr>
          <p:cNvPr id="10242" name="Picture 2" descr="http://www.ia.nrcs.usda.gov/features/images/Gallery/PermPaveCloseVer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2801" y="5241888"/>
            <a:ext cx="1353524" cy="15129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ia.nrcs.usda.gov/features/images/Gallery/GreenRoofWi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599" y="5410200"/>
            <a:ext cx="194890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cwf-fcf.org/assets/images/conservation/blog/800px-storm_drai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87539"/>
            <a:ext cx="2126492" cy="14176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600" y="1752600"/>
            <a:ext cx="3353118" cy="369332"/>
          </a:xfrm>
          <a:prstGeom prst="rect">
            <a:avLst/>
          </a:prstGeom>
          <a:noFill/>
        </p:spPr>
        <p:txBody>
          <a:bodyPr wrap="square" rtlCol="0">
            <a:spAutoFit/>
          </a:bodyPr>
          <a:lstStyle/>
          <a:p>
            <a:r>
              <a:rPr lang="en-US" dirty="0"/>
              <a:t>URBAN POLLUTION !</a:t>
            </a:r>
          </a:p>
        </p:txBody>
      </p:sp>
      <p:sp>
        <p:nvSpPr>
          <p:cNvPr id="12" name="TextBox 11"/>
          <p:cNvSpPr txBox="1"/>
          <p:nvPr/>
        </p:nvSpPr>
        <p:spPr>
          <a:xfrm>
            <a:off x="5562600" y="3657600"/>
            <a:ext cx="3406375" cy="369332"/>
          </a:xfrm>
          <a:prstGeom prst="rect">
            <a:avLst/>
          </a:prstGeom>
          <a:noFill/>
        </p:spPr>
        <p:txBody>
          <a:bodyPr wrap="square" rtlCol="0">
            <a:spAutoFit/>
          </a:bodyPr>
          <a:lstStyle/>
          <a:p>
            <a:r>
              <a:rPr lang="en-US" dirty="0"/>
              <a:t>CONSERVATION SOLUTION!</a:t>
            </a:r>
          </a:p>
        </p:txBody>
      </p:sp>
      <p:pic>
        <p:nvPicPr>
          <p:cNvPr id="10250" name="Picture 10" descr="http://media.treehugger.com/assets/images/2011/10/rainbow-oil-slick-water-pollution.jpg"/>
          <p:cNvPicPr>
            <a:picLocks noChangeAspect="1" noChangeArrowheads="1"/>
          </p:cNvPicPr>
          <p:nvPr/>
        </p:nvPicPr>
        <p:blipFill rotWithShape="1">
          <a:blip r:embed="rId7">
            <a:extLst>
              <a:ext uri="{28A0092B-C50C-407E-A947-70E740481C1C}">
                <a14:useLocalDpi xmlns:a14="http://schemas.microsoft.com/office/drawing/2010/main" val="0"/>
              </a:ext>
            </a:extLst>
          </a:blip>
          <a:srcRect l="40880" r="18363"/>
          <a:stretch/>
        </p:blipFill>
        <p:spPr bwMode="auto">
          <a:xfrm>
            <a:off x="7815907" y="1868839"/>
            <a:ext cx="1027312" cy="1644322"/>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www.ia.nrcs.usda.gov/news/images/DSC_30-IA-Great-Lakes38.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6508" y="4054096"/>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www.agriculture.state.ia.us/images/clip_image002_000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2801" y="4057992"/>
            <a:ext cx="1316174" cy="98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3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9EA72-578F-1B6D-38EF-039FA2A2A527}"/>
              </a:ext>
            </a:extLst>
          </p:cNvPr>
          <p:cNvSpPr>
            <a:spLocks noGrp="1"/>
          </p:cNvSpPr>
          <p:nvPr>
            <p:ph type="title"/>
          </p:nvPr>
        </p:nvSpPr>
        <p:spPr>
          <a:xfrm>
            <a:off x="609600" y="609599"/>
            <a:ext cx="6347713" cy="1219201"/>
          </a:xfrm>
        </p:spPr>
        <p:txBody>
          <a:bodyPr>
            <a:normAutofit fontScale="90000"/>
          </a:bodyPr>
          <a:lstStyle/>
          <a:p>
            <a:r>
              <a:rPr lang="en-US" sz="4000" dirty="0"/>
              <a:t>Iowa Code 161A </a:t>
            </a:r>
            <a:br>
              <a:rPr lang="en-US" dirty="0"/>
            </a:br>
            <a:r>
              <a:rPr lang="en-US" sz="3100" dirty="0"/>
              <a:t>Enabling and Empowering Legislation </a:t>
            </a:r>
            <a:br>
              <a:rPr lang="en-US" dirty="0"/>
            </a:br>
            <a:endParaRPr lang="en-US" dirty="0"/>
          </a:p>
        </p:txBody>
      </p:sp>
      <p:sp>
        <p:nvSpPr>
          <p:cNvPr id="2" name="Content Placeholder 1">
            <a:extLst>
              <a:ext uri="{FF2B5EF4-FFF2-40B4-BE49-F238E27FC236}">
                <a16:creationId xmlns:a16="http://schemas.microsoft.com/office/drawing/2014/main" id="{AFA6976C-647E-B334-E65C-B48089F6AA99}"/>
              </a:ext>
            </a:extLst>
          </p:cNvPr>
          <p:cNvSpPr>
            <a:spLocks noGrp="1"/>
          </p:cNvSpPr>
          <p:nvPr>
            <p:ph idx="1"/>
          </p:nvPr>
        </p:nvSpPr>
        <p:spPr>
          <a:xfrm>
            <a:off x="872067" y="2057400"/>
            <a:ext cx="7408333" cy="4343399"/>
          </a:xfrm>
        </p:spPr>
        <p:txBody>
          <a:bodyPr>
            <a:normAutofit fontScale="92500" lnSpcReduction="10000"/>
          </a:bodyPr>
          <a:lstStyle/>
          <a:p>
            <a:r>
              <a:rPr lang="en-US" sz="2400" dirty="0"/>
              <a:t>Elected nonpartisan official for 4-year term in staggered even numbered years—same as general election</a:t>
            </a:r>
          </a:p>
          <a:p>
            <a:r>
              <a:rPr lang="en-US" sz="2400" dirty="0"/>
              <a:t>5 elected commissioners per board (SWCD) with power to appoint assistant commissioners</a:t>
            </a:r>
          </a:p>
          <a:p>
            <a:r>
              <a:rPr lang="en-US" sz="2400" dirty="0"/>
              <a:t>No compensation; reimbursed for actual expenses as funding allows   (1M funding)</a:t>
            </a:r>
          </a:p>
          <a:p>
            <a:r>
              <a:rPr lang="en-US" sz="2400" dirty="0"/>
              <a:t>Protected from personal liability in the discharge of duties under State of Iowa bond</a:t>
            </a:r>
          </a:p>
          <a:p>
            <a:r>
              <a:rPr lang="en-US" sz="2400" dirty="0"/>
              <a:t>Fiduciary responsibility for public funds</a:t>
            </a:r>
          </a:p>
          <a:p>
            <a:r>
              <a:rPr lang="en-US" sz="2400" dirty="0"/>
              <a:t>Read this code to understand scope of responsibilities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779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75971-4E2B-8C22-4741-354E16B039F4}"/>
              </a:ext>
            </a:extLst>
          </p:cNvPr>
          <p:cNvSpPr>
            <a:spLocks noGrp="1"/>
          </p:cNvSpPr>
          <p:nvPr>
            <p:ph type="title"/>
          </p:nvPr>
        </p:nvSpPr>
        <p:spPr>
          <a:xfrm>
            <a:off x="609599" y="609600"/>
            <a:ext cx="6347713" cy="914400"/>
          </a:xfrm>
        </p:spPr>
        <p:txBody>
          <a:bodyPr>
            <a:normAutofit/>
          </a:bodyPr>
          <a:lstStyle/>
          <a:p>
            <a:r>
              <a:rPr lang="en-US" dirty="0"/>
              <a:t>Conservation District Defined</a:t>
            </a:r>
          </a:p>
        </p:txBody>
      </p:sp>
      <p:sp>
        <p:nvSpPr>
          <p:cNvPr id="2" name="Content Placeholder 1">
            <a:extLst>
              <a:ext uri="{FF2B5EF4-FFF2-40B4-BE49-F238E27FC236}">
                <a16:creationId xmlns:a16="http://schemas.microsoft.com/office/drawing/2014/main" id="{5825CDFA-8447-FF04-618F-3985A6D1A4E5}"/>
              </a:ext>
            </a:extLst>
          </p:cNvPr>
          <p:cNvSpPr>
            <a:spLocks noGrp="1"/>
          </p:cNvSpPr>
          <p:nvPr>
            <p:ph idx="1"/>
          </p:nvPr>
        </p:nvSpPr>
        <p:spPr>
          <a:xfrm>
            <a:off x="609599" y="1524000"/>
            <a:ext cx="6347714" cy="4517363"/>
          </a:xfrm>
        </p:spPr>
        <p:txBody>
          <a:bodyPr>
            <a:normAutofit/>
          </a:bodyPr>
          <a:lstStyle/>
          <a:p>
            <a:r>
              <a:rPr lang="en-US" sz="2400" dirty="0"/>
              <a:t>Conservation Districts are local units of state government established under Iowa law to carry out soil and water programs at the local level</a:t>
            </a:r>
          </a:p>
          <a:p>
            <a:r>
              <a:rPr lang="en-US" sz="2400" dirty="0"/>
              <a:t>Pay no sales tax, after filing required documentation with vendor</a:t>
            </a:r>
          </a:p>
          <a:p>
            <a:r>
              <a:rPr lang="en-US" sz="2400" dirty="0"/>
              <a:t>Able to accept donations</a:t>
            </a:r>
          </a:p>
        </p:txBody>
      </p:sp>
    </p:spTree>
    <p:extLst>
      <p:ext uri="{BB962C8B-B14F-4D97-AF65-F5344CB8AC3E}">
        <p14:creationId xmlns:p14="http://schemas.microsoft.com/office/powerpoint/2010/main" val="4927219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5915</TotalTime>
  <Words>2660</Words>
  <Application>Microsoft Macintosh PowerPoint</Application>
  <PresentationFormat>On-screen Show (4:3)</PresentationFormat>
  <Paragraphs>341</Paragraphs>
  <Slides>37</Slides>
  <Notes>37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Arial,Bold</vt:lpstr>
      <vt:lpstr>Arial,Italic</vt:lpstr>
      <vt:lpstr>Calibri</vt:lpstr>
      <vt:lpstr>Symbol</vt:lpstr>
      <vt:lpstr>Trebuchet MS</vt:lpstr>
      <vt:lpstr>Wingdings</vt:lpstr>
      <vt:lpstr>Wingdings 3</vt:lpstr>
      <vt:lpstr>Facet</vt:lpstr>
      <vt:lpstr> Soil and Water Conservation District Commissioner Enrichment</vt:lpstr>
      <vt:lpstr>Agenda</vt:lpstr>
      <vt:lpstr>SWCDs – A Long Legacy</vt:lpstr>
      <vt:lpstr>State of Iowa - Oath of Office</vt:lpstr>
      <vt:lpstr>PowerPoint Presentation</vt:lpstr>
      <vt:lpstr>PowerPoint Presentation</vt:lpstr>
      <vt:lpstr>PowerPoint Presentation</vt:lpstr>
      <vt:lpstr>Iowa Code 161A  Enabling and Empowering Legislation  </vt:lpstr>
      <vt:lpstr>Conservation District Defined</vt:lpstr>
      <vt:lpstr>Required Five-year Plans</vt:lpstr>
      <vt:lpstr>District Annual Work Plan</vt:lpstr>
      <vt:lpstr>2024 Election Year</vt:lpstr>
      <vt:lpstr>Duties &amp; Responsibilities Monthly Meeting Responsibilities</vt:lpstr>
      <vt:lpstr>Responsibilities &amp; Obligations</vt:lpstr>
      <vt:lpstr>January Organizational Meeting</vt:lpstr>
      <vt:lpstr>January Organizational Meeting (continued)</vt:lpstr>
      <vt:lpstr>January Organizational Meeting (continued)</vt:lpstr>
      <vt:lpstr>Fiduciary Responsibility</vt:lpstr>
      <vt:lpstr>Fiduciary Responsibilities (Continued)</vt:lpstr>
      <vt:lpstr> SWCD Expense Fund (1M) </vt:lpstr>
      <vt:lpstr>OVERVIEW: District Funds Sources</vt:lpstr>
      <vt:lpstr>Rising to Changing Challenges</vt:lpstr>
      <vt:lpstr>Rising to the Challenge: Increased Conservation Funding</vt:lpstr>
      <vt:lpstr>Rising to the Challenge: Soil Health &amp; Water Quality</vt:lpstr>
      <vt:lpstr>Rising to the Challenge: How?  Promote Conservation</vt:lpstr>
      <vt:lpstr>Rising to the Challenge: Partners    A 3-legged Stool</vt:lpstr>
      <vt:lpstr>Partnership Agreements NRCS, IDALS and with each SWCD</vt:lpstr>
      <vt:lpstr>PowerPoint Presentation</vt:lpstr>
      <vt:lpstr>PowerPoint Presentation</vt:lpstr>
      <vt:lpstr>           CDI’s Key Mission  </vt:lpstr>
      <vt:lpstr>          CDI’s Key Mission (Cont’d)  </vt:lpstr>
      <vt:lpstr>PowerPoint Presentation</vt:lpstr>
      <vt:lpstr>Another Key Partner: National Association of  Conservation Districts (NACD)</vt:lpstr>
      <vt:lpstr>MOVING FORWARD TOGETHER WHAT’S NEXT?   </vt:lpstr>
      <vt:lpstr>What’s needed?   </vt:lpstr>
      <vt:lpstr>Thank you   </vt:lpstr>
      <vt:lpstr>PowerPoint Presentation</vt:lpstr>
    </vt:vector>
  </TitlesOfParts>
  <Company>USDA OCIO-ITS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clare.kerofsky</dc:creator>
  <cp:lastModifiedBy>JERI THORNSBERRY</cp:lastModifiedBy>
  <cp:revision>482</cp:revision>
  <cp:lastPrinted>2023-08-08T15:15:04Z</cp:lastPrinted>
  <dcterms:created xsi:type="dcterms:W3CDTF">2012-09-30T12:51:52Z</dcterms:created>
  <dcterms:modified xsi:type="dcterms:W3CDTF">2023-09-28T22:01:16Z</dcterms:modified>
</cp:coreProperties>
</file>