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48" r:id="rId1"/>
  </p:sldMasterIdLst>
  <p:notesMasterIdLst>
    <p:notesMasterId r:id="rId52"/>
  </p:notesMasterIdLst>
  <p:handoutMasterIdLst>
    <p:handoutMasterId r:id="rId53"/>
  </p:handoutMasterIdLst>
  <p:sldIdLst>
    <p:sldId id="256" r:id="rId2"/>
    <p:sldId id="528" r:id="rId3"/>
    <p:sldId id="321" r:id="rId4"/>
    <p:sldId id="467" r:id="rId5"/>
    <p:sldId id="532" r:id="rId6"/>
    <p:sldId id="425" r:id="rId7"/>
    <p:sldId id="426" r:id="rId8"/>
    <p:sldId id="433" r:id="rId9"/>
    <p:sldId id="515" r:id="rId10"/>
    <p:sldId id="449" r:id="rId11"/>
    <p:sldId id="491" r:id="rId12"/>
    <p:sldId id="490" r:id="rId13"/>
    <p:sldId id="537" r:id="rId14"/>
    <p:sldId id="534" r:id="rId15"/>
    <p:sldId id="535" r:id="rId16"/>
    <p:sldId id="265" r:id="rId17"/>
    <p:sldId id="267" r:id="rId18"/>
    <p:sldId id="277" r:id="rId19"/>
    <p:sldId id="276" r:id="rId20"/>
    <p:sldId id="529" r:id="rId21"/>
    <p:sldId id="455" r:id="rId22"/>
    <p:sldId id="456" r:id="rId23"/>
    <p:sldId id="536" r:id="rId24"/>
    <p:sldId id="458" r:id="rId25"/>
    <p:sldId id="459" r:id="rId26"/>
    <p:sldId id="488" r:id="rId27"/>
    <p:sldId id="489" r:id="rId28"/>
    <p:sldId id="440" r:id="rId29"/>
    <p:sldId id="542" r:id="rId30"/>
    <p:sldId id="510" r:id="rId31"/>
    <p:sldId id="533" r:id="rId32"/>
    <p:sldId id="430" r:id="rId33"/>
    <p:sldId id="544" r:id="rId34"/>
    <p:sldId id="428" r:id="rId35"/>
    <p:sldId id="461" r:id="rId36"/>
    <p:sldId id="462" r:id="rId37"/>
    <p:sldId id="483" r:id="rId38"/>
    <p:sldId id="463" r:id="rId39"/>
    <p:sldId id="464" r:id="rId40"/>
    <p:sldId id="465" r:id="rId41"/>
    <p:sldId id="427" r:id="rId42"/>
    <p:sldId id="447" r:id="rId43"/>
    <p:sldId id="441" r:id="rId44"/>
    <p:sldId id="543" r:id="rId45"/>
    <p:sldId id="492" r:id="rId46"/>
    <p:sldId id="493" r:id="rId47"/>
    <p:sldId id="506" r:id="rId48"/>
    <p:sldId id="507" r:id="rId49"/>
    <p:sldId id="495" r:id="rId50"/>
    <p:sldId id="519" r:id="rId5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48"/>
    <p:restoredTop sz="86244"/>
  </p:normalViewPr>
  <p:slideViewPr>
    <p:cSldViewPr>
      <p:cViewPr varScale="1">
        <p:scale>
          <a:sx n="95" d="100"/>
          <a:sy n="95" d="100"/>
        </p:scale>
        <p:origin x="1016" y="192"/>
      </p:cViewPr>
      <p:guideLst>
        <p:guide orient="horz" pos="2160"/>
        <p:guide pos="2880"/>
      </p:guideLst>
    </p:cSldViewPr>
  </p:slideViewPr>
  <p:outlineViewPr>
    <p:cViewPr>
      <p:scale>
        <a:sx n="33" d="100"/>
        <a:sy n="33" d="100"/>
      </p:scale>
      <p:origin x="0" y="-1680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0" d="100"/>
          <a:sy n="50" d="100"/>
        </p:scale>
        <p:origin x="-1884"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3A31AB82-F2AC-4957-AD83-29DAFFB006B5}" type="datetimeFigureOut">
              <a:rPr lang="en-US" smtClean="0"/>
              <a:pPr/>
              <a:t>2/6/25</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2170406F-8DFB-42DD-9683-C2EB58AF5DE4}" type="slidenum">
              <a:rPr lang="en-US" smtClean="0"/>
              <a:pPr/>
              <a:t>‹#›</a:t>
            </a:fld>
            <a:endParaRPr lang="en-US"/>
          </a:p>
        </p:txBody>
      </p:sp>
    </p:spTree>
    <p:extLst>
      <p:ext uri="{BB962C8B-B14F-4D97-AF65-F5344CB8AC3E}">
        <p14:creationId xmlns:p14="http://schemas.microsoft.com/office/powerpoint/2010/main" val="41632758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00B9E9D3-8690-461B-B5F0-C33A34D46B3C}" type="datetimeFigureOut">
              <a:rPr lang="en-US" smtClean="0"/>
              <a:pPr/>
              <a:t>2/6/25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7DA43A06-2004-4889-97DE-2BDCBF9EE54D}" type="slidenum">
              <a:rPr lang="en-US" smtClean="0"/>
              <a:pPr/>
              <a:t>‹#›</a:t>
            </a:fld>
            <a:endParaRPr lang="en-US"/>
          </a:p>
        </p:txBody>
      </p:sp>
    </p:spTree>
    <p:extLst>
      <p:ext uri="{BB962C8B-B14F-4D97-AF65-F5344CB8AC3E}">
        <p14:creationId xmlns:p14="http://schemas.microsoft.com/office/powerpoint/2010/main" val="1058948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A43A06-2004-4889-97DE-2BDCBF9EE54D}" type="slidenum">
              <a:rPr lang="en-US" smtClean="0"/>
              <a:pPr/>
              <a:t>1</a:t>
            </a:fld>
            <a:endParaRPr lang="en-US"/>
          </a:p>
        </p:txBody>
      </p:sp>
    </p:spTree>
    <p:extLst>
      <p:ext uri="{BB962C8B-B14F-4D97-AF65-F5344CB8AC3E}">
        <p14:creationId xmlns:p14="http://schemas.microsoft.com/office/powerpoint/2010/main" val="3375388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E84C7A-A964-3194-576F-CD0EE07F74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A0C679-E09A-9277-D9EA-DCB2BC0DA8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82C07E-C62D-6D7C-CC7F-F1F100C6BB8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F70DEA3-1ED9-BFDE-9C73-47625AABF838}"/>
              </a:ext>
            </a:extLst>
          </p:cNvPr>
          <p:cNvSpPr>
            <a:spLocks noGrp="1"/>
          </p:cNvSpPr>
          <p:nvPr>
            <p:ph type="sldNum" sz="quarter" idx="5"/>
          </p:nvPr>
        </p:nvSpPr>
        <p:spPr/>
        <p:txBody>
          <a:bodyPr/>
          <a:lstStyle/>
          <a:p>
            <a:fld id="{7DA43A06-2004-4889-97DE-2BDCBF9EE54D}" type="slidenum">
              <a:rPr lang="en-US" smtClean="0"/>
              <a:pPr/>
              <a:t>10</a:t>
            </a:fld>
            <a:endParaRPr lang="en-US"/>
          </a:p>
        </p:txBody>
      </p:sp>
    </p:spTree>
    <p:extLst>
      <p:ext uri="{BB962C8B-B14F-4D97-AF65-F5344CB8AC3E}">
        <p14:creationId xmlns:p14="http://schemas.microsoft.com/office/powerpoint/2010/main" val="13796560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A43A06-2004-4889-97DE-2BDCBF9EE54D}" type="slidenum">
              <a:rPr lang="en-US" smtClean="0"/>
              <a:pPr/>
              <a:t>11</a:t>
            </a:fld>
            <a:endParaRPr lang="en-US"/>
          </a:p>
        </p:txBody>
      </p:sp>
    </p:spTree>
    <p:extLst>
      <p:ext uri="{BB962C8B-B14F-4D97-AF65-F5344CB8AC3E}">
        <p14:creationId xmlns:p14="http://schemas.microsoft.com/office/powerpoint/2010/main" val="39232531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A43A06-2004-4889-97DE-2BDCBF9EE54D}" type="slidenum">
              <a:rPr lang="en-US" smtClean="0"/>
              <a:pPr/>
              <a:t>12</a:t>
            </a:fld>
            <a:endParaRPr lang="en-US"/>
          </a:p>
        </p:txBody>
      </p:sp>
    </p:spTree>
    <p:extLst>
      <p:ext uri="{BB962C8B-B14F-4D97-AF65-F5344CB8AC3E}">
        <p14:creationId xmlns:p14="http://schemas.microsoft.com/office/powerpoint/2010/main" val="13880269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65F035-19A5-6171-97CE-9056894DB2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5D26E2-FB3C-9B4E-5FFF-56E6559940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F9A9E8-94FF-45E3-8D96-CFD34ABDFD0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C9B7273-C96B-AE1C-D494-D93E7D824AB1}"/>
              </a:ext>
            </a:extLst>
          </p:cNvPr>
          <p:cNvSpPr>
            <a:spLocks noGrp="1"/>
          </p:cNvSpPr>
          <p:nvPr>
            <p:ph type="sldNum" sz="quarter" idx="5"/>
          </p:nvPr>
        </p:nvSpPr>
        <p:spPr/>
        <p:txBody>
          <a:bodyPr/>
          <a:lstStyle/>
          <a:p>
            <a:fld id="{7DA43A06-2004-4889-97DE-2BDCBF9EE54D}" type="slidenum">
              <a:rPr lang="en-US" smtClean="0"/>
              <a:pPr/>
              <a:t>13</a:t>
            </a:fld>
            <a:endParaRPr lang="en-US"/>
          </a:p>
        </p:txBody>
      </p:sp>
    </p:spTree>
    <p:extLst>
      <p:ext uri="{BB962C8B-B14F-4D97-AF65-F5344CB8AC3E}">
        <p14:creationId xmlns:p14="http://schemas.microsoft.com/office/powerpoint/2010/main" val="5864049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022048-D64D-3BB1-CA8F-E8113CB945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B980BC-9292-5FC2-2374-84C62CD25E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C00FE3-D260-16BD-B6C5-E759E3007B3F}"/>
              </a:ext>
            </a:extLst>
          </p:cNvPr>
          <p:cNvSpPr>
            <a:spLocks noGrp="1"/>
          </p:cNvSpPr>
          <p:nvPr>
            <p:ph type="body" idx="1"/>
          </p:nvPr>
        </p:nvSpPr>
        <p:spPr/>
        <p:txBody>
          <a:bodyPr/>
          <a:lstStyle/>
          <a:p>
            <a:endParaRPr lang="en-US" dirty="0">
              <a:solidFill>
                <a:srgbClr val="C00000"/>
              </a:solidFill>
            </a:endParaRPr>
          </a:p>
        </p:txBody>
      </p:sp>
      <p:sp>
        <p:nvSpPr>
          <p:cNvPr id="4" name="Slide Number Placeholder 3">
            <a:extLst>
              <a:ext uri="{FF2B5EF4-FFF2-40B4-BE49-F238E27FC236}">
                <a16:creationId xmlns:a16="http://schemas.microsoft.com/office/drawing/2014/main" id="{26E0244A-3D76-1EB7-AFAE-84B639EB6C09}"/>
              </a:ext>
            </a:extLst>
          </p:cNvPr>
          <p:cNvSpPr>
            <a:spLocks noGrp="1"/>
          </p:cNvSpPr>
          <p:nvPr>
            <p:ph type="sldNum" sz="quarter" idx="5"/>
          </p:nvPr>
        </p:nvSpPr>
        <p:spPr/>
        <p:txBody>
          <a:bodyPr/>
          <a:lstStyle/>
          <a:p>
            <a:fld id="{7DA43A06-2004-4889-97DE-2BDCBF9EE54D}" type="slidenum">
              <a:rPr lang="en-US" smtClean="0"/>
              <a:pPr/>
              <a:t>14</a:t>
            </a:fld>
            <a:endParaRPr lang="en-US"/>
          </a:p>
        </p:txBody>
      </p:sp>
    </p:spTree>
    <p:extLst>
      <p:ext uri="{BB962C8B-B14F-4D97-AF65-F5344CB8AC3E}">
        <p14:creationId xmlns:p14="http://schemas.microsoft.com/office/powerpoint/2010/main" val="8902362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A43A06-2004-4889-97DE-2BDCBF9EE54D}" type="slidenum">
              <a:rPr lang="en-US" smtClean="0"/>
              <a:pPr/>
              <a:t>15</a:t>
            </a:fld>
            <a:endParaRPr lang="en-US"/>
          </a:p>
        </p:txBody>
      </p:sp>
    </p:spTree>
    <p:extLst>
      <p:ext uri="{BB962C8B-B14F-4D97-AF65-F5344CB8AC3E}">
        <p14:creationId xmlns:p14="http://schemas.microsoft.com/office/powerpoint/2010/main" val="31575143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A43A06-2004-4889-97DE-2BDCBF9EE54D}" type="slidenum">
              <a:rPr lang="en-US" smtClean="0"/>
              <a:pPr/>
              <a:t>16</a:t>
            </a:fld>
            <a:endParaRPr lang="en-US"/>
          </a:p>
        </p:txBody>
      </p:sp>
    </p:spTree>
    <p:extLst>
      <p:ext uri="{BB962C8B-B14F-4D97-AF65-F5344CB8AC3E}">
        <p14:creationId xmlns:p14="http://schemas.microsoft.com/office/powerpoint/2010/main" val="13523040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A43A06-2004-4889-97DE-2BDCBF9EE54D}" type="slidenum">
              <a:rPr lang="en-US" smtClean="0"/>
              <a:pPr/>
              <a:t>17</a:t>
            </a:fld>
            <a:endParaRPr lang="en-US"/>
          </a:p>
        </p:txBody>
      </p:sp>
    </p:spTree>
    <p:extLst>
      <p:ext uri="{BB962C8B-B14F-4D97-AF65-F5344CB8AC3E}">
        <p14:creationId xmlns:p14="http://schemas.microsoft.com/office/powerpoint/2010/main" val="42592446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A43A06-2004-4889-97DE-2BDCBF9EE54D}" type="slidenum">
              <a:rPr lang="en-US" smtClean="0"/>
              <a:pPr/>
              <a:t>18</a:t>
            </a:fld>
            <a:endParaRPr lang="en-US"/>
          </a:p>
        </p:txBody>
      </p:sp>
    </p:spTree>
    <p:extLst>
      <p:ext uri="{BB962C8B-B14F-4D97-AF65-F5344CB8AC3E}">
        <p14:creationId xmlns:p14="http://schemas.microsoft.com/office/powerpoint/2010/main" val="30900757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A43A06-2004-4889-97DE-2BDCBF9EE54D}" type="slidenum">
              <a:rPr lang="en-US" smtClean="0"/>
              <a:pPr/>
              <a:t>19</a:t>
            </a:fld>
            <a:endParaRPr lang="en-US"/>
          </a:p>
        </p:txBody>
      </p:sp>
    </p:spTree>
    <p:extLst>
      <p:ext uri="{BB962C8B-B14F-4D97-AF65-F5344CB8AC3E}">
        <p14:creationId xmlns:p14="http://schemas.microsoft.com/office/powerpoint/2010/main" val="322279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A43A06-2004-4889-97DE-2BDCBF9EE54D}" type="slidenum">
              <a:rPr lang="en-US" smtClean="0"/>
              <a:pPr/>
              <a:t>2</a:t>
            </a:fld>
            <a:endParaRPr lang="en-US"/>
          </a:p>
        </p:txBody>
      </p:sp>
    </p:spTree>
    <p:extLst>
      <p:ext uri="{BB962C8B-B14F-4D97-AF65-F5344CB8AC3E}">
        <p14:creationId xmlns:p14="http://schemas.microsoft.com/office/powerpoint/2010/main" val="31252375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DB41A9-C936-4AAC-9ADD-A702D29593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6C6A46-636C-C932-4194-3B614A9A6B7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2D616E-BD27-87A2-3AF9-B9277884BBC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D437881-9603-EB76-89A3-662CF1B7BC0A}"/>
              </a:ext>
            </a:extLst>
          </p:cNvPr>
          <p:cNvSpPr>
            <a:spLocks noGrp="1"/>
          </p:cNvSpPr>
          <p:nvPr>
            <p:ph type="sldNum" sz="quarter" idx="5"/>
          </p:nvPr>
        </p:nvSpPr>
        <p:spPr/>
        <p:txBody>
          <a:bodyPr/>
          <a:lstStyle/>
          <a:p>
            <a:fld id="{7DA43A06-2004-4889-97DE-2BDCBF9EE54D}" type="slidenum">
              <a:rPr lang="en-US" smtClean="0"/>
              <a:pPr/>
              <a:t>20</a:t>
            </a:fld>
            <a:endParaRPr lang="en-US"/>
          </a:p>
        </p:txBody>
      </p:sp>
    </p:spTree>
    <p:extLst>
      <p:ext uri="{BB962C8B-B14F-4D97-AF65-F5344CB8AC3E}">
        <p14:creationId xmlns:p14="http://schemas.microsoft.com/office/powerpoint/2010/main" val="34274536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93864C-5452-0EC9-D82B-CB6D561B8A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56C7AC-F4DE-9599-81AC-92E8826235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D83024-2878-0752-6C82-E3F09291F9F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3D77AED-FCBF-E806-A6CD-483DF6B1DE43}"/>
              </a:ext>
            </a:extLst>
          </p:cNvPr>
          <p:cNvSpPr>
            <a:spLocks noGrp="1"/>
          </p:cNvSpPr>
          <p:nvPr>
            <p:ph type="sldNum" sz="quarter" idx="5"/>
          </p:nvPr>
        </p:nvSpPr>
        <p:spPr/>
        <p:txBody>
          <a:bodyPr/>
          <a:lstStyle/>
          <a:p>
            <a:fld id="{7DA43A06-2004-4889-97DE-2BDCBF9EE54D}" type="slidenum">
              <a:rPr lang="en-US" smtClean="0"/>
              <a:pPr/>
              <a:t>21</a:t>
            </a:fld>
            <a:endParaRPr lang="en-US"/>
          </a:p>
        </p:txBody>
      </p:sp>
    </p:spTree>
    <p:extLst>
      <p:ext uri="{BB962C8B-B14F-4D97-AF65-F5344CB8AC3E}">
        <p14:creationId xmlns:p14="http://schemas.microsoft.com/office/powerpoint/2010/main" val="21665069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A43A06-2004-4889-97DE-2BDCBF9EE54D}" type="slidenum">
              <a:rPr lang="en-US" smtClean="0"/>
              <a:pPr/>
              <a:t>22</a:t>
            </a:fld>
            <a:endParaRPr lang="en-US"/>
          </a:p>
        </p:txBody>
      </p:sp>
    </p:spTree>
    <p:extLst>
      <p:ext uri="{BB962C8B-B14F-4D97-AF65-F5344CB8AC3E}">
        <p14:creationId xmlns:p14="http://schemas.microsoft.com/office/powerpoint/2010/main" val="38014585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A43A06-2004-4889-97DE-2BDCBF9EE54D}" type="slidenum">
              <a:rPr lang="en-US" smtClean="0"/>
              <a:pPr/>
              <a:t>23</a:t>
            </a:fld>
            <a:endParaRPr lang="en-US"/>
          </a:p>
        </p:txBody>
      </p:sp>
    </p:spTree>
    <p:extLst>
      <p:ext uri="{BB962C8B-B14F-4D97-AF65-F5344CB8AC3E}">
        <p14:creationId xmlns:p14="http://schemas.microsoft.com/office/powerpoint/2010/main" val="9041278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A43A06-2004-4889-97DE-2BDCBF9EE54D}" type="slidenum">
              <a:rPr lang="en-US" smtClean="0"/>
              <a:pPr/>
              <a:t>24</a:t>
            </a:fld>
            <a:endParaRPr lang="en-US"/>
          </a:p>
        </p:txBody>
      </p:sp>
    </p:spTree>
    <p:extLst>
      <p:ext uri="{BB962C8B-B14F-4D97-AF65-F5344CB8AC3E}">
        <p14:creationId xmlns:p14="http://schemas.microsoft.com/office/powerpoint/2010/main" val="19854423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A43A06-2004-4889-97DE-2BDCBF9EE54D}" type="slidenum">
              <a:rPr lang="en-US" smtClean="0"/>
              <a:pPr/>
              <a:t>25</a:t>
            </a:fld>
            <a:endParaRPr lang="en-US"/>
          </a:p>
        </p:txBody>
      </p:sp>
    </p:spTree>
    <p:extLst>
      <p:ext uri="{BB962C8B-B14F-4D97-AF65-F5344CB8AC3E}">
        <p14:creationId xmlns:p14="http://schemas.microsoft.com/office/powerpoint/2010/main" val="17305428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A43A06-2004-4889-97DE-2BDCBF9EE54D}" type="slidenum">
              <a:rPr lang="en-US" smtClean="0"/>
              <a:pPr/>
              <a:t>26</a:t>
            </a:fld>
            <a:endParaRPr lang="en-US"/>
          </a:p>
        </p:txBody>
      </p:sp>
    </p:spTree>
    <p:extLst>
      <p:ext uri="{BB962C8B-B14F-4D97-AF65-F5344CB8AC3E}">
        <p14:creationId xmlns:p14="http://schemas.microsoft.com/office/powerpoint/2010/main" val="28507816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A43A06-2004-4889-97DE-2BDCBF9EE54D}" type="slidenum">
              <a:rPr lang="en-US" smtClean="0"/>
              <a:pPr/>
              <a:t>27</a:t>
            </a:fld>
            <a:endParaRPr lang="en-US"/>
          </a:p>
        </p:txBody>
      </p:sp>
    </p:spTree>
    <p:extLst>
      <p:ext uri="{BB962C8B-B14F-4D97-AF65-F5344CB8AC3E}">
        <p14:creationId xmlns:p14="http://schemas.microsoft.com/office/powerpoint/2010/main" val="30315942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A43A06-2004-4889-97DE-2BDCBF9EE54D}" type="slidenum">
              <a:rPr lang="en-US" smtClean="0"/>
              <a:pPr/>
              <a:t>28</a:t>
            </a:fld>
            <a:endParaRPr lang="en-US"/>
          </a:p>
        </p:txBody>
      </p:sp>
    </p:spTree>
    <p:extLst>
      <p:ext uri="{BB962C8B-B14F-4D97-AF65-F5344CB8AC3E}">
        <p14:creationId xmlns:p14="http://schemas.microsoft.com/office/powerpoint/2010/main" val="21856151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7DA43A06-2004-4889-97DE-2BDCBF9EE54D}" type="slidenum">
              <a:rPr lang="en-US" smtClean="0"/>
              <a:pPr/>
              <a:t>29</a:t>
            </a:fld>
            <a:endParaRPr lang="en-US"/>
          </a:p>
        </p:txBody>
      </p:sp>
    </p:spTree>
    <p:extLst>
      <p:ext uri="{BB962C8B-B14F-4D97-AF65-F5344CB8AC3E}">
        <p14:creationId xmlns:p14="http://schemas.microsoft.com/office/powerpoint/2010/main" val="530494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A43A06-2004-4889-97DE-2BDCBF9EE54D}" type="slidenum">
              <a:rPr lang="en-US" smtClean="0"/>
              <a:pPr/>
              <a:t>3</a:t>
            </a:fld>
            <a:endParaRPr lang="en-US"/>
          </a:p>
        </p:txBody>
      </p:sp>
    </p:spTree>
    <p:extLst>
      <p:ext uri="{BB962C8B-B14F-4D97-AF65-F5344CB8AC3E}">
        <p14:creationId xmlns:p14="http://schemas.microsoft.com/office/powerpoint/2010/main" val="39045342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800" dirty="0"/>
          </a:p>
        </p:txBody>
      </p:sp>
      <p:sp>
        <p:nvSpPr>
          <p:cNvPr id="4" name="Slide Number Placeholder 3"/>
          <p:cNvSpPr>
            <a:spLocks noGrp="1"/>
          </p:cNvSpPr>
          <p:nvPr>
            <p:ph type="sldNum" sz="quarter" idx="5"/>
          </p:nvPr>
        </p:nvSpPr>
        <p:spPr/>
        <p:txBody>
          <a:bodyPr/>
          <a:lstStyle/>
          <a:p>
            <a:fld id="{7DA43A06-2004-4889-97DE-2BDCBF9EE54D}" type="slidenum">
              <a:rPr lang="en-US" smtClean="0"/>
              <a:pPr/>
              <a:t>30</a:t>
            </a:fld>
            <a:endParaRPr lang="en-US"/>
          </a:p>
        </p:txBody>
      </p:sp>
    </p:spTree>
    <p:extLst>
      <p:ext uri="{BB962C8B-B14F-4D97-AF65-F5344CB8AC3E}">
        <p14:creationId xmlns:p14="http://schemas.microsoft.com/office/powerpoint/2010/main" val="31425662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7DA43A06-2004-4889-97DE-2BDCBF9EE54D}" type="slidenum">
              <a:rPr lang="en-US" smtClean="0"/>
              <a:pPr/>
              <a:t>31</a:t>
            </a:fld>
            <a:endParaRPr lang="en-US"/>
          </a:p>
        </p:txBody>
      </p:sp>
    </p:spTree>
    <p:extLst>
      <p:ext uri="{BB962C8B-B14F-4D97-AF65-F5344CB8AC3E}">
        <p14:creationId xmlns:p14="http://schemas.microsoft.com/office/powerpoint/2010/main" val="4821708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A43A06-2004-4889-97DE-2BDCBF9EE54D}" type="slidenum">
              <a:rPr lang="en-US" smtClean="0"/>
              <a:pPr/>
              <a:t>32</a:t>
            </a:fld>
            <a:endParaRPr lang="en-US"/>
          </a:p>
        </p:txBody>
      </p:sp>
    </p:spTree>
    <p:extLst>
      <p:ext uri="{BB962C8B-B14F-4D97-AF65-F5344CB8AC3E}">
        <p14:creationId xmlns:p14="http://schemas.microsoft.com/office/powerpoint/2010/main" val="18868202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A43A06-2004-4889-97DE-2BDCBF9EE54D}" type="slidenum">
              <a:rPr lang="en-US" smtClean="0"/>
              <a:pPr/>
              <a:t>33</a:t>
            </a:fld>
            <a:endParaRPr lang="en-US"/>
          </a:p>
        </p:txBody>
      </p:sp>
    </p:spTree>
    <p:extLst>
      <p:ext uri="{BB962C8B-B14F-4D97-AF65-F5344CB8AC3E}">
        <p14:creationId xmlns:p14="http://schemas.microsoft.com/office/powerpoint/2010/main" val="15376272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A43A06-2004-4889-97DE-2BDCBF9EE54D}" type="slidenum">
              <a:rPr lang="en-US" smtClean="0"/>
              <a:pPr/>
              <a:t>34</a:t>
            </a:fld>
            <a:endParaRPr lang="en-US"/>
          </a:p>
        </p:txBody>
      </p:sp>
    </p:spTree>
    <p:extLst>
      <p:ext uri="{BB962C8B-B14F-4D97-AF65-F5344CB8AC3E}">
        <p14:creationId xmlns:p14="http://schemas.microsoft.com/office/powerpoint/2010/main" val="13823833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A43A06-2004-4889-97DE-2BDCBF9EE54D}" type="slidenum">
              <a:rPr lang="en-US" smtClean="0"/>
              <a:pPr/>
              <a:t>35</a:t>
            </a:fld>
            <a:endParaRPr lang="en-US"/>
          </a:p>
        </p:txBody>
      </p:sp>
    </p:spTree>
    <p:extLst>
      <p:ext uri="{BB962C8B-B14F-4D97-AF65-F5344CB8AC3E}">
        <p14:creationId xmlns:p14="http://schemas.microsoft.com/office/powerpoint/2010/main" val="24521574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7DA43A06-2004-4889-97DE-2BDCBF9EE54D}" type="slidenum">
              <a:rPr lang="en-US" smtClean="0"/>
              <a:pPr/>
              <a:t>36</a:t>
            </a:fld>
            <a:endParaRPr lang="en-US"/>
          </a:p>
        </p:txBody>
      </p:sp>
    </p:spTree>
    <p:extLst>
      <p:ext uri="{BB962C8B-B14F-4D97-AF65-F5344CB8AC3E}">
        <p14:creationId xmlns:p14="http://schemas.microsoft.com/office/powerpoint/2010/main" val="86366855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7DA43A06-2004-4889-97DE-2BDCBF9EE54D}" type="slidenum">
              <a:rPr lang="en-US" smtClean="0"/>
              <a:pPr/>
              <a:t>37</a:t>
            </a:fld>
            <a:endParaRPr lang="en-US"/>
          </a:p>
        </p:txBody>
      </p:sp>
    </p:spTree>
    <p:extLst>
      <p:ext uri="{BB962C8B-B14F-4D97-AF65-F5344CB8AC3E}">
        <p14:creationId xmlns:p14="http://schemas.microsoft.com/office/powerpoint/2010/main" val="342585441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7DA43A06-2004-4889-97DE-2BDCBF9EE54D}" type="slidenum">
              <a:rPr lang="en-US" smtClean="0"/>
              <a:pPr/>
              <a:t>38</a:t>
            </a:fld>
            <a:endParaRPr lang="en-US"/>
          </a:p>
        </p:txBody>
      </p:sp>
    </p:spTree>
    <p:extLst>
      <p:ext uri="{BB962C8B-B14F-4D97-AF65-F5344CB8AC3E}">
        <p14:creationId xmlns:p14="http://schemas.microsoft.com/office/powerpoint/2010/main" val="244779883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A43A06-2004-4889-97DE-2BDCBF9EE54D}" type="slidenum">
              <a:rPr lang="en-US" smtClean="0"/>
              <a:pPr/>
              <a:t>39</a:t>
            </a:fld>
            <a:endParaRPr lang="en-US"/>
          </a:p>
        </p:txBody>
      </p:sp>
    </p:spTree>
    <p:extLst>
      <p:ext uri="{BB962C8B-B14F-4D97-AF65-F5344CB8AC3E}">
        <p14:creationId xmlns:p14="http://schemas.microsoft.com/office/powerpoint/2010/main" val="3205477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A43A06-2004-4889-97DE-2BDCBF9EE54D}" type="slidenum">
              <a:rPr lang="en-US" smtClean="0"/>
              <a:pPr/>
              <a:t>4</a:t>
            </a:fld>
            <a:endParaRPr lang="en-US"/>
          </a:p>
        </p:txBody>
      </p:sp>
    </p:spTree>
    <p:extLst>
      <p:ext uri="{BB962C8B-B14F-4D97-AF65-F5344CB8AC3E}">
        <p14:creationId xmlns:p14="http://schemas.microsoft.com/office/powerpoint/2010/main" val="403733663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7DA43A06-2004-4889-97DE-2BDCBF9EE54D}" type="slidenum">
              <a:rPr lang="en-US" smtClean="0"/>
              <a:pPr/>
              <a:t>40</a:t>
            </a:fld>
            <a:endParaRPr lang="en-US"/>
          </a:p>
        </p:txBody>
      </p:sp>
    </p:spTree>
    <p:extLst>
      <p:ext uri="{BB962C8B-B14F-4D97-AF65-F5344CB8AC3E}">
        <p14:creationId xmlns:p14="http://schemas.microsoft.com/office/powerpoint/2010/main" val="266529196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A43A06-2004-4889-97DE-2BDCBF9EE54D}" type="slidenum">
              <a:rPr lang="en-US" smtClean="0"/>
              <a:pPr/>
              <a:t>41</a:t>
            </a:fld>
            <a:endParaRPr lang="en-US"/>
          </a:p>
        </p:txBody>
      </p:sp>
    </p:spTree>
    <p:extLst>
      <p:ext uri="{BB962C8B-B14F-4D97-AF65-F5344CB8AC3E}">
        <p14:creationId xmlns:p14="http://schemas.microsoft.com/office/powerpoint/2010/main" val="359794315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p:cNvSpPr>
            <a:spLocks noGrp="1"/>
          </p:cNvSpPr>
          <p:nvPr>
            <p:ph type="sldNum" sz="quarter" idx="5"/>
          </p:nvPr>
        </p:nvSpPr>
        <p:spPr/>
        <p:txBody>
          <a:bodyPr/>
          <a:lstStyle/>
          <a:p>
            <a:fld id="{7DA43A06-2004-4889-97DE-2BDCBF9EE54D}" type="slidenum">
              <a:rPr lang="en-US" smtClean="0"/>
              <a:pPr/>
              <a:t>42</a:t>
            </a:fld>
            <a:endParaRPr lang="en-US"/>
          </a:p>
        </p:txBody>
      </p:sp>
    </p:spTree>
    <p:extLst>
      <p:ext uri="{BB962C8B-B14F-4D97-AF65-F5344CB8AC3E}">
        <p14:creationId xmlns:p14="http://schemas.microsoft.com/office/powerpoint/2010/main" val="429385397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A43A06-2004-4889-97DE-2BDCBF9EE54D}" type="slidenum">
              <a:rPr lang="en-US" smtClean="0"/>
              <a:pPr/>
              <a:t>43</a:t>
            </a:fld>
            <a:endParaRPr lang="en-US"/>
          </a:p>
        </p:txBody>
      </p:sp>
    </p:spTree>
    <p:extLst>
      <p:ext uri="{BB962C8B-B14F-4D97-AF65-F5344CB8AC3E}">
        <p14:creationId xmlns:p14="http://schemas.microsoft.com/office/powerpoint/2010/main" val="378307772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A43A06-2004-4889-97DE-2BDCBF9EE54D}" type="slidenum">
              <a:rPr lang="en-US" smtClean="0"/>
              <a:pPr/>
              <a:t>44</a:t>
            </a:fld>
            <a:endParaRPr lang="en-US"/>
          </a:p>
        </p:txBody>
      </p:sp>
    </p:spTree>
    <p:extLst>
      <p:ext uri="{BB962C8B-B14F-4D97-AF65-F5344CB8AC3E}">
        <p14:creationId xmlns:p14="http://schemas.microsoft.com/office/powerpoint/2010/main" val="133327800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A43A06-2004-4889-97DE-2BDCBF9EE54D}" type="slidenum">
              <a:rPr lang="en-US" smtClean="0"/>
              <a:pPr/>
              <a:t>45</a:t>
            </a:fld>
            <a:endParaRPr lang="en-US"/>
          </a:p>
        </p:txBody>
      </p:sp>
    </p:spTree>
    <p:extLst>
      <p:ext uri="{BB962C8B-B14F-4D97-AF65-F5344CB8AC3E}">
        <p14:creationId xmlns:p14="http://schemas.microsoft.com/office/powerpoint/2010/main" val="68838925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A43A06-2004-4889-97DE-2BDCBF9EE54D}" type="slidenum">
              <a:rPr lang="en-US" smtClean="0"/>
              <a:pPr/>
              <a:t>46</a:t>
            </a:fld>
            <a:endParaRPr lang="en-US"/>
          </a:p>
        </p:txBody>
      </p:sp>
    </p:spTree>
    <p:extLst>
      <p:ext uri="{BB962C8B-B14F-4D97-AF65-F5344CB8AC3E}">
        <p14:creationId xmlns:p14="http://schemas.microsoft.com/office/powerpoint/2010/main" val="272227818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A43A06-2004-4889-97DE-2BDCBF9EE54D}" type="slidenum">
              <a:rPr lang="en-US" smtClean="0"/>
              <a:pPr/>
              <a:t>47</a:t>
            </a:fld>
            <a:endParaRPr lang="en-US"/>
          </a:p>
        </p:txBody>
      </p:sp>
    </p:spTree>
    <p:extLst>
      <p:ext uri="{BB962C8B-B14F-4D97-AF65-F5344CB8AC3E}">
        <p14:creationId xmlns:p14="http://schemas.microsoft.com/office/powerpoint/2010/main" val="405567914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7DA43A06-2004-4889-97DE-2BDCBF9EE54D}" type="slidenum">
              <a:rPr lang="en-US" smtClean="0"/>
              <a:pPr/>
              <a:t>48</a:t>
            </a:fld>
            <a:endParaRPr lang="en-US"/>
          </a:p>
        </p:txBody>
      </p:sp>
    </p:spTree>
    <p:extLst>
      <p:ext uri="{BB962C8B-B14F-4D97-AF65-F5344CB8AC3E}">
        <p14:creationId xmlns:p14="http://schemas.microsoft.com/office/powerpoint/2010/main" val="417667248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7DA43A06-2004-4889-97DE-2BDCBF9EE54D}" type="slidenum">
              <a:rPr lang="en-US" smtClean="0"/>
              <a:pPr/>
              <a:t>49</a:t>
            </a:fld>
            <a:endParaRPr lang="en-US"/>
          </a:p>
        </p:txBody>
      </p:sp>
    </p:spTree>
    <p:extLst>
      <p:ext uri="{BB962C8B-B14F-4D97-AF65-F5344CB8AC3E}">
        <p14:creationId xmlns:p14="http://schemas.microsoft.com/office/powerpoint/2010/main" val="39548447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345029-FF3D-2033-2CFF-8A7B13D04D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EDFF12-95BD-08A6-BCD7-FD4AA21291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0C63A3B-F36A-D99A-6A1F-B783B9A0F3BB}"/>
              </a:ext>
            </a:extLst>
          </p:cNvPr>
          <p:cNvSpPr>
            <a:spLocks noGrp="1"/>
          </p:cNvSpPr>
          <p:nvPr>
            <p:ph type="body" idx="1"/>
          </p:nvPr>
        </p:nvSpPr>
        <p:spPr/>
        <p:txBody>
          <a:bodyPr>
            <a:normAutofit/>
          </a:bodyPr>
          <a:lstStyle/>
          <a:p>
            <a:pPr algn="l"/>
            <a:br>
              <a:rPr lang="en-US" b="0" i="0" dirty="0">
                <a:solidFill>
                  <a:srgbClr val="001D35"/>
                </a:solidFill>
                <a:effectLst/>
                <a:latin typeface="Google Sans"/>
              </a:rPr>
            </a:br>
            <a:endParaRPr lang="en-US" b="0" i="0" dirty="0">
              <a:solidFill>
                <a:srgbClr val="001D35"/>
              </a:solidFill>
              <a:effectLst/>
              <a:latin typeface="Google Sans"/>
            </a:endParaRPr>
          </a:p>
          <a:p>
            <a:endParaRPr lang="en-US" dirty="0"/>
          </a:p>
        </p:txBody>
      </p:sp>
      <p:sp>
        <p:nvSpPr>
          <p:cNvPr id="4" name="Slide Number Placeholder 3">
            <a:extLst>
              <a:ext uri="{FF2B5EF4-FFF2-40B4-BE49-F238E27FC236}">
                <a16:creationId xmlns:a16="http://schemas.microsoft.com/office/drawing/2014/main" id="{D5218884-76FE-6468-C5EB-4EC76D4E3887}"/>
              </a:ext>
            </a:extLst>
          </p:cNvPr>
          <p:cNvSpPr>
            <a:spLocks noGrp="1"/>
          </p:cNvSpPr>
          <p:nvPr>
            <p:ph type="sldNum" sz="quarter" idx="10"/>
          </p:nvPr>
        </p:nvSpPr>
        <p:spPr/>
        <p:txBody>
          <a:bodyPr/>
          <a:lstStyle/>
          <a:p>
            <a:fld id="{7DA43A06-2004-4889-97DE-2BDCBF9EE54D}" type="slidenum">
              <a:rPr lang="en-US" smtClean="0"/>
              <a:pPr/>
              <a:t>5</a:t>
            </a:fld>
            <a:endParaRPr lang="en-US" dirty="0"/>
          </a:p>
        </p:txBody>
      </p:sp>
    </p:spTree>
    <p:extLst>
      <p:ext uri="{BB962C8B-B14F-4D97-AF65-F5344CB8AC3E}">
        <p14:creationId xmlns:p14="http://schemas.microsoft.com/office/powerpoint/2010/main" val="239574495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E9FC62-A83A-5B0F-431F-F47B6596B4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00DFA0-5C8A-A87B-089B-6438FE92E2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7D016E-74D9-A860-2146-0C8F62D91D8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533EFA6-D53F-4656-A3B8-CBCC0826B01F}"/>
              </a:ext>
            </a:extLst>
          </p:cNvPr>
          <p:cNvSpPr>
            <a:spLocks noGrp="1"/>
          </p:cNvSpPr>
          <p:nvPr>
            <p:ph type="sldNum" sz="quarter" idx="5"/>
          </p:nvPr>
        </p:nvSpPr>
        <p:spPr/>
        <p:txBody>
          <a:bodyPr/>
          <a:lstStyle/>
          <a:p>
            <a:fld id="{7DA43A06-2004-4889-97DE-2BDCBF9EE54D}" type="slidenum">
              <a:rPr lang="en-US" smtClean="0"/>
              <a:pPr/>
              <a:t>50</a:t>
            </a:fld>
            <a:endParaRPr lang="en-US"/>
          </a:p>
        </p:txBody>
      </p:sp>
    </p:spTree>
    <p:extLst>
      <p:ext uri="{BB962C8B-B14F-4D97-AF65-F5344CB8AC3E}">
        <p14:creationId xmlns:p14="http://schemas.microsoft.com/office/powerpoint/2010/main" val="3980561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A43A06-2004-4889-97DE-2BDCBF9EE54D}" type="slidenum">
              <a:rPr lang="en-US" smtClean="0"/>
              <a:pPr/>
              <a:t>6</a:t>
            </a:fld>
            <a:endParaRPr lang="en-US"/>
          </a:p>
        </p:txBody>
      </p:sp>
    </p:spTree>
    <p:extLst>
      <p:ext uri="{BB962C8B-B14F-4D97-AF65-F5344CB8AC3E}">
        <p14:creationId xmlns:p14="http://schemas.microsoft.com/office/powerpoint/2010/main" val="22943899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A43A06-2004-4889-97DE-2BDCBF9EE54D}" type="slidenum">
              <a:rPr lang="en-US" smtClean="0"/>
              <a:pPr/>
              <a:t>7</a:t>
            </a:fld>
            <a:endParaRPr lang="en-US"/>
          </a:p>
        </p:txBody>
      </p:sp>
    </p:spTree>
    <p:extLst>
      <p:ext uri="{BB962C8B-B14F-4D97-AF65-F5344CB8AC3E}">
        <p14:creationId xmlns:p14="http://schemas.microsoft.com/office/powerpoint/2010/main" val="21158934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4000" dirty="0"/>
          </a:p>
        </p:txBody>
      </p:sp>
      <p:sp>
        <p:nvSpPr>
          <p:cNvPr id="4" name="Slide Number Placeholder 3"/>
          <p:cNvSpPr>
            <a:spLocks noGrp="1"/>
          </p:cNvSpPr>
          <p:nvPr>
            <p:ph type="sldNum" sz="quarter" idx="5"/>
          </p:nvPr>
        </p:nvSpPr>
        <p:spPr/>
        <p:txBody>
          <a:bodyPr/>
          <a:lstStyle/>
          <a:p>
            <a:fld id="{7DA43A06-2004-4889-97DE-2BDCBF9EE54D}" type="slidenum">
              <a:rPr lang="en-US" smtClean="0"/>
              <a:pPr/>
              <a:t>8</a:t>
            </a:fld>
            <a:endParaRPr lang="en-US"/>
          </a:p>
        </p:txBody>
      </p:sp>
    </p:spTree>
    <p:extLst>
      <p:ext uri="{BB962C8B-B14F-4D97-AF65-F5344CB8AC3E}">
        <p14:creationId xmlns:p14="http://schemas.microsoft.com/office/powerpoint/2010/main" val="29307206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A43A06-2004-4889-97DE-2BDCBF9EE54D}" type="slidenum">
              <a:rPr lang="en-US" smtClean="0"/>
              <a:pPr/>
              <a:t>9</a:t>
            </a:fld>
            <a:endParaRPr lang="en-US"/>
          </a:p>
        </p:txBody>
      </p:sp>
    </p:spTree>
    <p:extLst>
      <p:ext uri="{BB962C8B-B14F-4D97-AF65-F5344CB8AC3E}">
        <p14:creationId xmlns:p14="http://schemas.microsoft.com/office/powerpoint/2010/main" val="12966649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5B4162-6B58-3943-8537-97748E29E856}" type="datetime1">
              <a:rPr lang="en-US" smtClean="0"/>
              <a:t>2/6/25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AB6764-4C08-4C01-8D8B-3F1D8D826E7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23C0BB-92A5-5C46-829D-093AAECF4EE3}" type="datetime1">
              <a:rPr lang="en-US" smtClean="0"/>
              <a:t>2/6/25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AB6764-4C08-4C01-8D8B-3F1D8D826E7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3F7ADB02-79FB-2E44-AA66-77B63480D113}" type="datetime1">
              <a:rPr lang="en-US" smtClean="0"/>
              <a:t>2/6/25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AB6764-4C08-4C01-8D8B-3F1D8D826E75}" type="slidenum">
              <a:rPr lang="en-US" smtClean="0"/>
              <a:pPr/>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C7BE0EA-1DF6-B84B-84E0-BE60404D4088}" type="datetime1">
              <a:rPr lang="en-US" smtClean="0"/>
              <a:t>2/6/25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AB6764-4C08-4C01-8D8B-3F1D8D826E75}" type="slidenum">
              <a:rPr lang="en-US" smtClean="0"/>
              <a:pPr/>
              <a:t>‹#›</a:t>
            </a:fld>
            <a:endParaRPr lang="en-US"/>
          </a:p>
        </p:txBody>
      </p:sp>
    </p:spTree>
    <p:extLst>
      <p:ext uri="{BB962C8B-B14F-4D97-AF65-F5344CB8AC3E}">
        <p14:creationId xmlns:p14="http://schemas.microsoft.com/office/powerpoint/2010/main" val="3114525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39733F8-3CBB-DA4C-BD8C-37DF2B38EEFD}" type="datetime1">
              <a:rPr lang="en-US" smtClean="0"/>
              <a:t>2/6/25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AB6764-4C08-4C01-8D8B-3F1D8D826E75}" type="slidenum">
              <a:rPr lang="en-US" smtClean="0"/>
              <a:pPr/>
              <a:t>‹#›</a:t>
            </a:fld>
            <a:endParaRPr lang="en-US"/>
          </a:p>
        </p:txBody>
      </p:sp>
      <p:sp>
        <p:nvSpPr>
          <p:cNvPr id="7" name="Title 6"/>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54A08A-6474-1246-941C-1F95A2726E70}" type="datetime1">
              <a:rPr lang="en-US" smtClean="0"/>
              <a:t>2/6/25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AB6764-4C08-4C01-8D8B-3F1D8D826E7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CA5EA1CC-12F7-0144-B545-29AFEC6E1C9A}" type="datetime1">
              <a:rPr lang="en-US" smtClean="0"/>
              <a:t>2/6/25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AB6764-4C08-4C01-8D8B-3F1D8D826E75}" type="slidenum">
              <a:rPr lang="en-US" smtClean="0"/>
              <a:pPr/>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FB2C307-C8F5-1A4A-96E5-CB674062B954}" type="datetime1">
              <a:rPr lang="en-US" smtClean="0"/>
              <a:t>2/6/25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AB6764-4C08-4C01-8D8B-3F1D8D826E7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992BC6D-ACD0-B74A-BA18-E3EB78EB4F91}" type="datetime1">
              <a:rPr lang="en-US" smtClean="0"/>
              <a:t>2/6/25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AB6764-4C08-4C01-8D8B-3F1D8D826E7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A80CC802-54A8-814A-98CA-1721276109AE}" type="datetime1">
              <a:rPr lang="en-US" smtClean="0"/>
              <a:t>2/6/25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AB6764-4C08-4C01-8D8B-3F1D8D826E7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94C80D65-C1E6-3D42-A264-AA391330BCFD}" type="datetime1">
              <a:rPr lang="en-US" smtClean="0"/>
              <a:t>2/6/25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AB6764-4C08-4C01-8D8B-3F1D8D826E75}" type="slidenum">
              <a:rPr lang="en-US" smtClean="0"/>
              <a:pPr/>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27215D9-D13C-1E43-B576-B26691C54F14}" type="datetime1">
              <a:rPr lang="en-US" smtClean="0"/>
              <a:t>2/6/25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AB6764-4C08-4C01-8D8B-3F1D8D826E75}" type="slidenum">
              <a:rPr lang="en-US" smtClean="0"/>
              <a:pPr/>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81210E96-A228-B04C-9FCE-B56FAF65E283}" type="datetime1">
              <a:rPr lang="en-US" smtClean="0"/>
              <a:t>2/6/25</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BBAB6764-4C08-4C01-8D8B-3F1D8D826E75}" type="slidenum">
              <a:rPr lang="en-US" smtClean="0"/>
              <a:pPr/>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 id="2147483960" r:id="rId12"/>
  </p:sldLayoutIdLst>
  <p:hf hdr="0" ft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gif"/><Relationship Id="rId4" Type="http://schemas.openxmlformats.org/officeDocument/2006/relationships/image" Target="../media/image17.jpeg"/></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hyperlink" Target="http://sustainableaglandtenure.com/wp-content/uploads/2010/08/SWCD-historical-NRCS.jpg"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hyperlink" Target="http://www.nacdnet.org/"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www.cdiowa.org/"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30.jpg"/></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www.cdiowa.org/"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46.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jpeg"/><Relationship Id="rId9" Type="http://schemas.openxmlformats.org/officeDocument/2006/relationships/image" Target="../media/image2.jpeg"/></Relationships>
</file>

<file path=ppt/slides/_rels/slide4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www.cdiowa.org/"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gif"/><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447800"/>
            <a:ext cx="8382000" cy="1932508"/>
          </a:xfrm>
        </p:spPr>
        <p:txBody>
          <a:bodyPr>
            <a:noAutofit/>
          </a:bodyPr>
          <a:lstStyle/>
          <a:p>
            <a:r>
              <a:rPr lang="en-US" sz="4800" dirty="0"/>
              <a:t> </a:t>
            </a:r>
            <a:r>
              <a:rPr lang="en-US" sz="4800" dirty="0">
                <a:latin typeface="Calibri" panose="020F0502020204030204" pitchFamily="34" charset="0"/>
                <a:cs typeface="Calibri" panose="020F0502020204030204" pitchFamily="34" charset="0"/>
              </a:rPr>
              <a:t>Soil &amp; Water </a:t>
            </a:r>
            <a:br>
              <a:rPr lang="en-US" sz="4800" dirty="0"/>
            </a:br>
            <a:r>
              <a:rPr lang="en-US" sz="4800" dirty="0"/>
              <a:t>Conservation </a:t>
            </a:r>
            <a:r>
              <a:rPr lang="en-US" sz="4800" dirty="0">
                <a:latin typeface="Calibri" panose="020F0502020204030204" pitchFamily="34" charset="0"/>
                <a:cs typeface="Calibri" panose="020F0502020204030204" pitchFamily="34" charset="0"/>
              </a:rPr>
              <a:t>District</a:t>
            </a:r>
            <a:r>
              <a:rPr lang="en-US" sz="4800" dirty="0"/>
              <a:t> </a:t>
            </a:r>
            <a:br>
              <a:rPr lang="en-US" sz="4800" dirty="0"/>
            </a:br>
            <a:r>
              <a:rPr lang="en-US" sz="4800" b="1" dirty="0">
                <a:latin typeface="Calibri" panose="020F0502020204030204" pitchFamily="34" charset="0"/>
                <a:cs typeface="Calibri" panose="020F0502020204030204" pitchFamily="34" charset="0"/>
              </a:rPr>
              <a:t>Commissioner Orientation</a:t>
            </a:r>
          </a:p>
        </p:txBody>
      </p:sp>
      <p:sp>
        <p:nvSpPr>
          <p:cNvPr id="3" name="Subtitle 2"/>
          <p:cNvSpPr>
            <a:spLocks noGrp="1"/>
          </p:cNvSpPr>
          <p:nvPr>
            <p:ph type="subTitle" idx="1"/>
          </p:nvPr>
        </p:nvSpPr>
        <p:spPr>
          <a:xfrm>
            <a:off x="1447800" y="3477693"/>
            <a:ext cx="6400800" cy="1473200"/>
          </a:xfrm>
        </p:spPr>
        <p:txBody>
          <a:bodyPr>
            <a:normAutofit/>
          </a:bodyPr>
          <a:lstStyle/>
          <a:p>
            <a:r>
              <a:rPr lang="en-US" sz="2400" dirty="0"/>
              <a:t>Dien Judge, Executive Director</a:t>
            </a:r>
          </a:p>
          <a:p>
            <a:r>
              <a:rPr lang="en-US" sz="2400" dirty="0">
                <a:latin typeface="Calibri" panose="020F0502020204030204" pitchFamily="34" charset="0"/>
                <a:cs typeface="Calibri" panose="020F0502020204030204" pitchFamily="34" charset="0"/>
              </a:rPr>
              <a:t>Conservation Districts of Iowa</a:t>
            </a:r>
          </a:p>
          <a:p>
            <a:r>
              <a:rPr lang="en-US" sz="2400" dirty="0">
                <a:latin typeface="Calibri" panose="020F0502020204030204" pitchFamily="34" charset="0"/>
                <a:cs typeface="Calibri" panose="020F0502020204030204" pitchFamily="34" charset="0"/>
              </a:rPr>
              <a:t>February 5, 2025</a:t>
            </a:r>
          </a:p>
        </p:txBody>
      </p:sp>
      <p:pic>
        <p:nvPicPr>
          <p:cNvPr id="4" name="Picture 3" descr="A logo of a state&#10;&#10;Description automatically generated">
            <a:extLst>
              <a:ext uri="{FF2B5EF4-FFF2-40B4-BE49-F238E27FC236}">
                <a16:creationId xmlns:a16="http://schemas.microsoft.com/office/drawing/2014/main" id="{E0F417F9-9B51-B238-CC2C-5E91436D29E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097" t="10579" r="3659" b="22329"/>
          <a:stretch/>
        </p:blipFill>
        <p:spPr>
          <a:xfrm>
            <a:off x="821555" y="884833"/>
            <a:ext cx="1252490" cy="931164"/>
          </a:xfrm>
          <a:prstGeom prst="rect">
            <a:avLst/>
          </a:prstGeom>
        </p:spPr>
      </p:pic>
      <p:sp>
        <p:nvSpPr>
          <p:cNvPr id="6" name="TextBox 5">
            <a:extLst>
              <a:ext uri="{FF2B5EF4-FFF2-40B4-BE49-F238E27FC236}">
                <a16:creationId xmlns:a16="http://schemas.microsoft.com/office/drawing/2014/main" id="{06478F0A-F4EB-067E-3372-25D1A0A816D1}"/>
              </a:ext>
            </a:extLst>
          </p:cNvPr>
          <p:cNvSpPr txBox="1"/>
          <p:nvPr/>
        </p:nvSpPr>
        <p:spPr>
          <a:xfrm>
            <a:off x="-1066800" y="5423647"/>
            <a:ext cx="6781800" cy="1477328"/>
          </a:xfrm>
          <a:prstGeom prst="rect">
            <a:avLst/>
          </a:prstGeom>
          <a:noFill/>
        </p:spPr>
        <p:txBody>
          <a:bodyPr wrap="square">
            <a:spAutoFit/>
          </a:bodyPr>
          <a:lstStyle/>
          <a:p>
            <a:pPr algn="ctr"/>
            <a:r>
              <a:rPr lang="en-US" sz="1800" b="1" dirty="0">
                <a:solidFill>
                  <a:schemeClr val="bg2">
                    <a:lumMod val="50000"/>
                  </a:schemeClr>
                </a:solidFill>
              </a:rPr>
              <a:t>Jeri Thornsberry, President</a:t>
            </a:r>
          </a:p>
          <a:p>
            <a:pPr algn="ctr"/>
            <a:r>
              <a:rPr lang="en-US" sz="1800" b="1" dirty="0">
                <a:solidFill>
                  <a:schemeClr val="bg2">
                    <a:lumMod val="50000"/>
                  </a:schemeClr>
                </a:solidFill>
              </a:rPr>
              <a:t>Eric Wessels, Vice President</a:t>
            </a:r>
          </a:p>
          <a:p>
            <a:pPr algn="ctr"/>
            <a:r>
              <a:rPr lang="en-US" sz="1800" b="1" dirty="0">
                <a:solidFill>
                  <a:schemeClr val="bg2">
                    <a:lumMod val="50000"/>
                  </a:schemeClr>
                </a:solidFill>
              </a:rPr>
              <a:t>Mary Ellen Miller, Secretary</a:t>
            </a:r>
          </a:p>
          <a:p>
            <a:r>
              <a:rPr lang="en-US" sz="1800" b="1" dirty="0">
                <a:solidFill>
                  <a:schemeClr val="bg2">
                    <a:lumMod val="50000"/>
                  </a:schemeClr>
                </a:solidFill>
              </a:rPr>
              <a:t>                                        Jack Boyer, Treasurer</a:t>
            </a:r>
          </a:p>
          <a:p>
            <a:r>
              <a:rPr lang="en-US" b="1" dirty="0">
                <a:solidFill>
                  <a:schemeClr val="bg2">
                    <a:lumMod val="50000"/>
                  </a:schemeClr>
                </a:solidFill>
              </a:rPr>
              <a:t>                                        Ramona Nitz, Past President</a:t>
            </a:r>
            <a:endParaRPr lang="en-US" sz="1800" b="1" dirty="0">
              <a:solidFill>
                <a:schemeClr val="bg2">
                  <a:lumMod val="50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2FC82E-54E5-5A74-2F81-11BC76D17290}"/>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2A675DA-1E5B-F3CB-B133-710C193D7789}"/>
              </a:ext>
            </a:extLst>
          </p:cNvPr>
          <p:cNvSpPr>
            <a:spLocks noGrp="1"/>
          </p:cNvSpPr>
          <p:nvPr>
            <p:ph idx="1"/>
          </p:nvPr>
        </p:nvSpPr>
        <p:spPr>
          <a:xfrm>
            <a:off x="609598" y="2209800"/>
            <a:ext cx="7696201" cy="4191000"/>
          </a:xfrm>
        </p:spPr>
        <p:txBody>
          <a:bodyPr>
            <a:normAutofit fontScale="55000" lnSpcReduction="20000"/>
          </a:bodyPr>
          <a:lstStyle/>
          <a:p>
            <a:endParaRPr lang="en-US" sz="2400" dirty="0"/>
          </a:p>
          <a:p>
            <a:endParaRPr lang="en-US" sz="2400" dirty="0">
              <a:latin typeface="Calibri" panose="020F0502020204030204" pitchFamily="34" charset="0"/>
              <a:cs typeface="Calibri" panose="020F0502020204030204" pitchFamily="34" charset="0"/>
            </a:endParaRPr>
          </a:p>
          <a:p>
            <a:r>
              <a:rPr lang="en-US" sz="3800" dirty="0">
                <a:latin typeface="Calibri" panose="020F0502020204030204" pitchFamily="34" charset="0"/>
                <a:cs typeface="Calibri" panose="020F0502020204030204" pitchFamily="34" charset="0"/>
              </a:rPr>
              <a:t>Local units of state government established under Iowa Chapter 161A to carry out soil and water programs at the local level</a:t>
            </a:r>
          </a:p>
          <a:p>
            <a:r>
              <a:rPr lang="en-US" sz="3800" dirty="0">
                <a:latin typeface="Calibri" panose="020F0502020204030204" pitchFamily="34" charset="0"/>
                <a:cs typeface="Calibri" panose="020F0502020204030204" pitchFamily="34" charset="0"/>
              </a:rPr>
              <a:t>Five county elected nonpartisan officials for 4-year terms in staggered even numbered years—same as general election</a:t>
            </a:r>
          </a:p>
          <a:p>
            <a:r>
              <a:rPr lang="en-US" sz="3800" dirty="0">
                <a:latin typeface="Calibri" panose="020F0502020204030204" pitchFamily="34" charset="0"/>
                <a:cs typeface="Calibri" panose="020F0502020204030204" pitchFamily="34" charset="0"/>
              </a:rPr>
              <a:t>Fiduciary responsibility for public funds</a:t>
            </a:r>
          </a:p>
          <a:p>
            <a:r>
              <a:rPr lang="en-US" sz="3800" dirty="0">
                <a:latin typeface="Calibri" panose="020F0502020204030204" pitchFamily="34" charset="0"/>
                <a:cs typeface="Calibri" panose="020F0502020204030204" pitchFamily="34" charset="0"/>
              </a:rPr>
              <a:t>Protected from personal liability in the discharge of duties under State of Iowa bond</a:t>
            </a:r>
          </a:p>
          <a:p>
            <a:r>
              <a:rPr lang="en-US" sz="3800" dirty="0">
                <a:latin typeface="Calibri" panose="020F0502020204030204" pitchFamily="34" charset="0"/>
                <a:cs typeface="Calibri" panose="020F0502020204030204" pitchFamily="34" charset="0"/>
              </a:rPr>
              <a:t>No compensation; reimbursed for authorized expenses as funding allows through Commissioner Expense Fund</a:t>
            </a:r>
          </a:p>
          <a:p>
            <a:r>
              <a:rPr lang="en-US" sz="3800" dirty="0">
                <a:latin typeface="Calibri" panose="020F0502020204030204" pitchFamily="34" charset="0"/>
                <a:cs typeface="Calibri" panose="020F0502020204030204" pitchFamily="34" charset="0"/>
              </a:rPr>
              <a:t>Power to appoint assistant commissioners</a:t>
            </a:r>
          </a:p>
          <a:p>
            <a:r>
              <a:rPr lang="en-US" sz="3800" b="1" dirty="0">
                <a:latin typeface="Calibri" panose="020F0502020204030204" pitchFamily="34" charset="0"/>
                <a:cs typeface="Calibri" panose="020F0502020204030204" pitchFamily="34" charset="0"/>
              </a:rPr>
              <a:t>Iowa Chapter 161A  lists full scope of SWCD commissioner responsibilities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3000" dirty="0"/>
          </a:p>
          <a:p>
            <a:endParaRPr lang="en-US" sz="2400" dirty="0"/>
          </a:p>
        </p:txBody>
      </p:sp>
      <p:sp>
        <p:nvSpPr>
          <p:cNvPr id="3" name="Title 2">
            <a:extLst>
              <a:ext uri="{FF2B5EF4-FFF2-40B4-BE49-F238E27FC236}">
                <a16:creationId xmlns:a16="http://schemas.microsoft.com/office/drawing/2014/main" id="{7C2EDA37-5E8A-FFA9-AA6C-F7156BC8638D}"/>
              </a:ext>
            </a:extLst>
          </p:cNvPr>
          <p:cNvSpPr>
            <a:spLocks noGrp="1"/>
          </p:cNvSpPr>
          <p:nvPr>
            <p:ph type="title"/>
          </p:nvPr>
        </p:nvSpPr>
        <p:spPr>
          <a:xfrm>
            <a:off x="609599" y="609600"/>
            <a:ext cx="7772401" cy="1143000"/>
          </a:xfrm>
        </p:spPr>
        <p:txBody>
          <a:bodyPr>
            <a:normAutofit/>
          </a:bodyPr>
          <a:lstStyle/>
          <a:p>
            <a:r>
              <a:rPr lang="en-US" dirty="0">
                <a:latin typeface="Calibri" panose="020F0502020204030204" pitchFamily="34" charset="0"/>
                <a:cs typeface="Calibri" panose="020F0502020204030204" pitchFamily="34" charset="0"/>
              </a:rPr>
              <a:t>Conservation Districts Defined</a:t>
            </a:r>
          </a:p>
        </p:txBody>
      </p:sp>
      <p:sp>
        <p:nvSpPr>
          <p:cNvPr id="4" name="Slide Number Placeholder 3">
            <a:extLst>
              <a:ext uri="{FF2B5EF4-FFF2-40B4-BE49-F238E27FC236}">
                <a16:creationId xmlns:a16="http://schemas.microsoft.com/office/drawing/2014/main" id="{3B3A924D-A02D-7C54-8433-BB940D257C42}"/>
              </a:ext>
            </a:extLst>
          </p:cNvPr>
          <p:cNvSpPr>
            <a:spLocks noGrp="1"/>
          </p:cNvSpPr>
          <p:nvPr>
            <p:ph type="sldNum" sz="quarter" idx="12"/>
          </p:nvPr>
        </p:nvSpPr>
        <p:spPr/>
        <p:txBody>
          <a:bodyPr/>
          <a:lstStyle/>
          <a:p>
            <a:fld id="{BBAB6764-4C08-4C01-8D8B-3F1D8D826E75}" type="slidenum">
              <a:rPr lang="en-US" smtClean="0"/>
              <a:pPr/>
              <a:t>10</a:t>
            </a:fld>
            <a:endParaRPr lang="en-US"/>
          </a:p>
        </p:txBody>
      </p:sp>
    </p:spTree>
    <p:extLst>
      <p:ext uri="{BB962C8B-B14F-4D97-AF65-F5344CB8AC3E}">
        <p14:creationId xmlns:p14="http://schemas.microsoft.com/office/powerpoint/2010/main" val="38805433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E5E7CCA-508F-7AFF-48D6-42366F878126}"/>
              </a:ext>
            </a:extLst>
          </p:cNvPr>
          <p:cNvSpPr>
            <a:spLocks noGrp="1"/>
          </p:cNvSpPr>
          <p:nvPr>
            <p:ph idx="1"/>
          </p:nvPr>
        </p:nvSpPr>
        <p:spPr>
          <a:xfrm>
            <a:off x="872067" y="2057400"/>
            <a:ext cx="7814733" cy="4267200"/>
          </a:xfrm>
        </p:spPr>
        <p:txBody>
          <a:bodyPr>
            <a:normAutofit fontScale="92500"/>
          </a:bodyPr>
          <a:lstStyle/>
          <a:p>
            <a:r>
              <a:rPr lang="en-US" b="1" dirty="0"/>
              <a:t>READ EXPLANATION OF PARAGRAPHS IN CODE SECTION</a:t>
            </a:r>
          </a:p>
          <a:p>
            <a:r>
              <a:rPr lang="en-US" sz="2600" dirty="0">
                <a:latin typeface="Calibri" panose="020F0502020204030204" pitchFamily="34" charset="0"/>
                <a:cs typeface="Calibri" panose="020F0502020204030204" pitchFamily="34" charset="0"/>
              </a:rPr>
              <a:t>A) research soil conservation (in cooperation with ISU)</a:t>
            </a:r>
          </a:p>
          <a:p>
            <a:r>
              <a:rPr lang="en-US" sz="2600" dirty="0">
                <a:latin typeface="Calibri" panose="020F0502020204030204" pitchFamily="34" charset="0"/>
                <a:cs typeface="Calibri" panose="020F0502020204030204" pitchFamily="34" charset="0"/>
              </a:rPr>
              <a:t>B) conduct demonstrational projects (in cooperation with ISU)</a:t>
            </a:r>
          </a:p>
          <a:p>
            <a:r>
              <a:rPr lang="en-US" sz="2600" dirty="0">
                <a:latin typeface="Calibri" panose="020F0502020204030204" pitchFamily="34" charset="0"/>
                <a:cs typeface="Calibri" panose="020F0502020204030204" pitchFamily="34" charset="0"/>
              </a:rPr>
              <a:t>C) carry out preventative and control measures </a:t>
            </a:r>
          </a:p>
          <a:p>
            <a:r>
              <a:rPr lang="en-US" sz="2600" dirty="0">
                <a:latin typeface="Calibri" panose="020F0502020204030204" pitchFamily="34" charset="0"/>
                <a:cs typeface="Calibri" panose="020F0502020204030204" pitchFamily="34" charset="0"/>
              </a:rPr>
              <a:t>D) aid others in erosion-control, watershed protection, and flood prevention</a:t>
            </a:r>
          </a:p>
          <a:p>
            <a:r>
              <a:rPr lang="en-US" sz="2600" dirty="0">
                <a:latin typeface="Calibri" panose="020F0502020204030204" pitchFamily="34" charset="0"/>
                <a:cs typeface="Calibri" panose="020F0502020204030204" pitchFamily="34" charset="0"/>
              </a:rPr>
              <a:t>E) acquire property, real or personal, to aid the district</a:t>
            </a:r>
          </a:p>
          <a:p>
            <a:r>
              <a:rPr lang="en-US" sz="2600" dirty="0">
                <a:latin typeface="Calibri" panose="020F0502020204030204" pitchFamily="34" charset="0"/>
                <a:cs typeface="Calibri" panose="020F0502020204030204" pitchFamily="34" charset="0"/>
              </a:rPr>
              <a:t>F) make material/equipment available to assist landowners </a:t>
            </a:r>
          </a:p>
          <a:p>
            <a:r>
              <a:rPr lang="en-US" sz="2600" dirty="0">
                <a:latin typeface="Calibri" panose="020F0502020204030204" pitchFamily="34" charset="0"/>
                <a:cs typeface="Calibri" panose="020F0502020204030204" pitchFamily="34" charset="0"/>
              </a:rPr>
              <a:t>G) construct, improve and maintain structures</a:t>
            </a:r>
          </a:p>
          <a:p>
            <a:endParaRPr lang="en-US" dirty="0"/>
          </a:p>
        </p:txBody>
      </p:sp>
      <p:sp>
        <p:nvSpPr>
          <p:cNvPr id="4" name="Title 3">
            <a:extLst>
              <a:ext uri="{FF2B5EF4-FFF2-40B4-BE49-F238E27FC236}">
                <a16:creationId xmlns:a16="http://schemas.microsoft.com/office/drawing/2014/main" id="{46EF986F-4677-C410-6186-BDE7B40B1C04}"/>
              </a:ext>
            </a:extLst>
          </p:cNvPr>
          <p:cNvSpPr>
            <a:spLocks noGrp="1"/>
          </p:cNvSpPr>
          <p:nvPr>
            <p:ph type="title"/>
          </p:nvPr>
        </p:nvSpPr>
        <p:spPr>
          <a:xfrm>
            <a:off x="443753" y="846164"/>
            <a:ext cx="8229600" cy="1033272"/>
          </a:xfrm>
        </p:spPr>
        <p:txBody>
          <a:bodyPr>
            <a:normAutofit fontScale="90000"/>
          </a:bodyPr>
          <a:lstStyle/>
          <a:p>
            <a:r>
              <a:rPr lang="en-US" sz="4400" dirty="0">
                <a:latin typeface="Calibri" panose="020F0502020204030204" pitchFamily="34" charset="0"/>
                <a:cs typeface="Calibri" panose="020F0502020204030204" pitchFamily="34" charset="0"/>
              </a:rPr>
              <a:t>General SWCD Powers</a:t>
            </a:r>
            <a:br>
              <a:rPr lang="en-US" sz="4400" dirty="0">
                <a:latin typeface="Calibri" panose="020F0502020204030204" pitchFamily="34" charset="0"/>
                <a:cs typeface="Calibri" panose="020F0502020204030204" pitchFamily="34" charset="0"/>
              </a:rPr>
            </a:br>
            <a:r>
              <a:rPr lang="en-US" sz="4400" dirty="0">
                <a:latin typeface="Calibri" panose="020F0502020204030204" pitchFamily="34" charset="0"/>
                <a:cs typeface="Calibri" panose="020F0502020204030204" pitchFamily="34" charset="0"/>
              </a:rPr>
              <a:t> </a:t>
            </a:r>
            <a:r>
              <a:rPr lang="en-US" sz="3600" dirty="0">
                <a:latin typeface="Calibri" panose="020F0502020204030204" pitchFamily="34" charset="0"/>
                <a:cs typeface="Calibri" panose="020F0502020204030204" pitchFamily="34" charset="0"/>
              </a:rPr>
              <a:t>Section 161A.7</a:t>
            </a:r>
            <a:br>
              <a:rPr lang="en-US" sz="3600" dirty="0"/>
            </a:br>
            <a:endParaRPr lang="en-US" dirty="0"/>
          </a:p>
        </p:txBody>
      </p:sp>
      <p:sp>
        <p:nvSpPr>
          <p:cNvPr id="3" name="Slide Number Placeholder 2">
            <a:extLst>
              <a:ext uri="{FF2B5EF4-FFF2-40B4-BE49-F238E27FC236}">
                <a16:creationId xmlns:a16="http://schemas.microsoft.com/office/drawing/2014/main" id="{3B08F3A5-CA34-7B1B-4377-A3278F88FFFF}"/>
              </a:ext>
            </a:extLst>
          </p:cNvPr>
          <p:cNvSpPr>
            <a:spLocks noGrp="1"/>
          </p:cNvSpPr>
          <p:nvPr>
            <p:ph type="sldNum" sz="quarter" idx="12"/>
          </p:nvPr>
        </p:nvSpPr>
        <p:spPr/>
        <p:txBody>
          <a:bodyPr/>
          <a:lstStyle/>
          <a:p>
            <a:fld id="{BBAB6764-4C08-4C01-8D8B-3F1D8D826E75}" type="slidenum">
              <a:rPr lang="en-US" smtClean="0"/>
              <a:pPr/>
              <a:t>11</a:t>
            </a:fld>
            <a:endParaRPr lang="en-US"/>
          </a:p>
        </p:txBody>
      </p:sp>
    </p:spTree>
    <p:extLst>
      <p:ext uri="{BB962C8B-B14F-4D97-AF65-F5344CB8AC3E}">
        <p14:creationId xmlns:p14="http://schemas.microsoft.com/office/powerpoint/2010/main" val="39377173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5A786BE-BA17-3B0B-CE69-2891818013A6}"/>
              </a:ext>
            </a:extLst>
          </p:cNvPr>
          <p:cNvSpPr>
            <a:spLocks noGrp="1"/>
          </p:cNvSpPr>
          <p:nvPr>
            <p:ph idx="1"/>
          </p:nvPr>
        </p:nvSpPr>
        <p:spPr>
          <a:xfrm>
            <a:off x="872067" y="1981200"/>
            <a:ext cx="7408333" cy="4144963"/>
          </a:xfrm>
        </p:spPr>
        <p:txBody>
          <a:bodyPr>
            <a:normAutofit fontScale="92500" lnSpcReduction="20000"/>
          </a:bodyPr>
          <a:lstStyle/>
          <a:p>
            <a:endParaRPr lang="en-US" sz="2400" dirty="0"/>
          </a:p>
          <a:p>
            <a:r>
              <a:rPr lang="en-US" sz="2400" dirty="0">
                <a:latin typeface="Calibri" panose="020F0502020204030204" pitchFamily="34" charset="0"/>
                <a:cs typeface="Calibri" panose="020F0502020204030204" pitchFamily="34" charset="0"/>
              </a:rPr>
              <a:t>H) develop comprehensive plans for the conservation of soil resources</a:t>
            </a:r>
          </a:p>
          <a:p>
            <a:r>
              <a:rPr lang="en-US" sz="2400" dirty="0">
                <a:latin typeface="Calibri" panose="020F0502020204030204" pitchFamily="34" charset="0"/>
                <a:cs typeface="Calibri" panose="020F0502020204030204" pitchFamily="34" charset="0"/>
              </a:rPr>
              <a:t>I) sue and be sued</a:t>
            </a:r>
          </a:p>
          <a:p>
            <a:r>
              <a:rPr lang="en-US" sz="2400" dirty="0">
                <a:latin typeface="Calibri" panose="020F0502020204030204" pitchFamily="34" charset="0"/>
                <a:cs typeface="Calibri" panose="020F0502020204030204" pitchFamily="34" charset="0"/>
              </a:rPr>
              <a:t>J) accept donations</a:t>
            </a:r>
          </a:p>
          <a:p>
            <a:r>
              <a:rPr lang="en-US" sz="2400" dirty="0">
                <a:latin typeface="Calibri" panose="020F0502020204030204" pitchFamily="34" charset="0"/>
                <a:cs typeface="Calibri" panose="020F0502020204030204" pitchFamily="34" charset="0"/>
              </a:rPr>
              <a:t>K) change name (with approval of IDALS)</a:t>
            </a:r>
          </a:p>
          <a:p>
            <a:r>
              <a:rPr lang="en-US" sz="2400" dirty="0">
                <a:latin typeface="Calibri" panose="020F0502020204030204" pitchFamily="34" charset="0"/>
                <a:cs typeface="Calibri" panose="020F0502020204030204" pitchFamily="34" charset="0"/>
              </a:rPr>
              <a:t>L) restore permanent conservation practices damaged by disaster emergency</a:t>
            </a:r>
          </a:p>
          <a:p>
            <a:r>
              <a:rPr lang="en-US" sz="2400" dirty="0">
                <a:latin typeface="Calibri" panose="020F0502020204030204" pitchFamily="34" charset="0"/>
                <a:cs typeface="Calibri" panose="020F0502020204030204" pitchFamily="34" charset="0"/>
              </a:rPr>
              <a:t>M) help school districts teach about conservation</a:t>
            </a:r>
          </a:p>
          <a:p>
            <a:r>
              <a:rPr lang="en-US" sz="2400" dirty="0">
                <a:latin typeface="Calibri" panose="020F0502020204030204" pitchFamily="34" charset="0"/>
                <a:cs typeface="Calibri" panose="020F0502020204030204" pitchFamily="34" charset="0"/>
              </a:rPr>
              <a:t>N) develop soil and water resource conservation plan (with IDALS and NRCS)</a:t>
            </a:r>
          </a:p>
          <a:p>
            <a:r>
              <a:rPr lang="en-US" sz="2400" dirty="0">
                <a:latin typeface="Calibri" panose="020F0502020204030204" pitchFamily="34" charset="0"/>
                <a:cs typeface="Calibri" panose="020F0502020204030204" pitchFamily="34" charset="0"/>
              </a:rPr>
              <a:t>O) enter into agreements in carrying out water protection practices </a:t>
            </a:r>
          </a:p>
          <a:p>
            <a:endParaRPr lang="en-US" dirty="0"/>
          </a:p>
        </p:txBody>
      </p:sp>
      <p:sp>
        <p:nvSpPr>
          <p:cNvPr id="4" name="Title 3">
            <a:extLst>
              <a:ext uri="{FF2B5EF4-FFF2-40B4-BE49-F238E27FC236}">
                <a16:creationId xmlns:a16="http://schemas.microsoft.com/office/drawing/2014/main" id="{B8C56FB6-F675-8436-DCC9-E84A17699A75}"/>
              </a:ext>
            </a:extLst>
          </p:cNvPr>
          <p:cNvSpPr>
            <a:spLocks noGrp="1"/>
          </p:cNvSpPr>
          <p:nvPr>
            <p:ph type="title"/>
          </p:nvPr>
        </p:nvSpPr>
        <p:spPr>
          <a:xfrm>
            <a:off x="457200" y="609600"/>
            <a:ext cx="8229600" cy="1066799"/>
          </a:xfrm>
        </p:spPr>
        <p:txBody>
          <a:bodyPr>
            <a:normAutofit fontScale="90000"/>
          </a:bodyPr>
          <a:lstStyle/>
          <a:p>
            <a:r>
              <a:rPr lang="en-US" sz="4400" dirty="0">
                <a:latin typeface="Calibri" panose="020F0502020204030204" pitchFamily="34" charset="0"/>
                <a:cs typeface="Calibri" panose="020F0502020204030204" pitchFamily="34" charset="0"/>
              </a:rPr>
              <a:t>More General SWCD Powers</a:t>
            </a:r>
            <a:br>
              <a:rPr lang="en-US" sz="4400" dirty="0">
                <a:latin typeface="Calibri" panose="020F0502020204030204" pitchFamily="34" charset="0"/>
                <a:cs typeface="Calibri" panose="020F0502020204030204" pitchFamily="34" charset="0"/>
              </a:rPr>
            </a:br>
            <a:r>
              <a:rPr lang="en-US" sz="4000" dirty="0">
                <a:latin typeface="Calibri" panose="020F0502020204030204" pitchFamily="34" charset="0"/>
                <a:cs typeface="Calibri" panose="020F0502020204030204" pitchFamily="34" charset="0"/>
              </a:rPr>
              <a:t>Section</a:t>
            </a:r>
            <a:r>
              <a:rPr lang="en-US" sz="4400" dirty="0">
                <a:latin typeface="Calibri" panose="020F0502020204030204" pitchFamily="34" charset="0"/>
                <a:cs typeface="Calibri" panose="020F0502020204030204" pitchFamily="34" charset="0"/>
              </a:rPr>
              <a:t> </a:t>
            </a:r>
            <a:r>
              <a:rPr lang="en-US" sz="3600" dirty="0">
                <a:latin typeface="Calibri" panose="020F0502020204030204" pitchFamily="34" charset="0"/>
                <a:cs typeface="Calibri" panose="020F0502020204030204" pitchFamily="34" charset="0"/>
              </a:rPr>
              <a:t>161A.7 </a:t>
            </a:r>
            <a:r>
              <a:rPr lang="en-US" sz="2800" dirty="0">
                <a:latin typeface="Calibri" panose="020F0502020204030204" pitchFamily="34" charset="0"/>
                <a:cs typeface="Calibri" panose="020F0502020204030204" pitchFamily="34" charset="0"/>
              </a:rPr>
              <a:t>(cont.)</a:t>
            </a:r>
            <a:br>
              <a:rPr lang="en-US" sz="2800" dirty="0"/>
            </a:br>
            <a:endParaRPr lang="en-US" dirty="0"/>
          </a:p>
        </p:txBody>
      </p:sp>
      <p:sp>
        <p:nvSpPr>
          <p:cNvPr id="3" name="Slide Number Placeholder 2">
            <a:extLst>
              <a:ext uri="{FF2B5EF4-FFF2-40B4-BE49-F238E27FC236}">
                <a16:creationId xmlns:a16="http://schemas.microsoft.com/office/drawing/2014/main" id="{BAB420E7-B2E8-410F-6469-B4E4E38FF754}"/>
              </a:ext>
            </a:extLst>
          </p:cNvPr>
          <p:cNvSpPr>
            <a:spLocks noGrp="1"/>
          </p:cNvSpPr>
          <p:nvPr>
            <p:ph type="sldNum" sz="quarter" idx="12"/>
          </p:nvPr>
        </p:nvSpPr>
        <p:spPr/>
        <p:txBody>
          <a:bodyPr/>
          <a:lstStyle/>
          <a:p>
            <a:fld id="{BBAB6764-4C08-4C01-8D8B-3F1D8D826E75}" type="slidenum">
              <a:rPr lang="en-US" smtClean="0"/>
              <a:pPr/>
              <a:t>12</a:t>
            </a:fld>
            <a:endParaRPr lang="en-US"/>
          </a:p>
        </p:txBody>
      </p:sp>
    </p:spTree>
    <p:extLst>
      <p:ext uri="{BB962C8B-B14F-4D97-AF65-F5344CB8AC3E}">
        <p14:creationId xmlns:p14="http://schemas.microsoft.com/office/powerpoint/2010/main" val="29688205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D9804D-92F9-7890-8892-3EB72F71A3A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A77A8DF-FC1E-1BD4-7116-5EF62D6B1055}"/>
              </a:ext>
            </a:extLst>
          </p:cNvPr>
          <p:cNvSpPr>
            <a:spLocks noGrp="1"/>
          </p:cNvSpPr>
          <p:nvPr>
            <p:ph type="title"/>
          </p:nvPr>
        </p:nvSpPr>
        <p:spPr>
          <a:xfrm>
            <a:off x="457200" y="338328"/>
            <a:ext cx="8229600" cy="1252728"/>
          </a:xfrm>
        </p:spPr>
        <p:txBody>
          <a:bodyPr anchor="ctr">
            <a:normAutofit/>
          </a:bodyPr>
          <a:lstStyle/>
          <a:p>
            <a:r>
              <a:rPr lang="en-US" dirty="0">
                <a:latin typeface="Calibri" panose="020F0502020204030204" pitchFamily="34" charset="0"/>
                <a:cs typeface="Calibri" panose="020F0502020204030204" pitchFamily="34" charset="0"/>
              </a:rPr>
              <a:t>Commissioner Responsibil</a:t>
            </a:r>
            <a:r>
              <a:rPr lang="en-US" dirty="0"/>
              <a:t>ities</a:t>
            </a:r>
          </a:p>
        </p:txBody>
      </p:sp>
      <p:sp>
        <p:nvSpPr>
          <p:cNvPr id="14" name="Content Placeholder 1">
            <a:extLst>
              <a:ext uri="{FF2B5EF4-FFF2-40B4-BE49-F238E27FC236}">
                <a16:creationId xmlns:a16="http://schemas.microsoft.com/office/drawing/2014/main" id="{E4DA2862-8A22-6D97-1777-660F66AA7F79}"/>
              </a:ext>
            </a:extLst>
          </p:cNvPr>
          <p:cNvSpPr>
            <a:spLocks noGrp="1"/>
          </p:cNvSpPr>
          <p:nvPr>
            <p:ph sz="quarter" idx="13"/>
          </p:nvPr>
        </p:nvSpPr>
        <p:spPr>
          <a:xfrm>
            <a:off x="676654" y="2679192"/>
            <a:ext cx="3895345" cy="3447288"/>
          </a:xfrm>
        </p:spPr>
        <p:txBody>
          <a:bodyPr>
            <a:normAutofit/>
          </a:bodyPr>
          <a:lstStyle/>
          <a:p>
            <a:pPr>
              <a:buFont typeface="Wingdings" pitchFamily="2" charset="2"/>
              <a:buChar char="§"/>
            </a:pPr>
            <a:r>
              <a:rPr lang="en-US" sz="2200" dirty="0">
                <a:latin typeface="Calibri" panose="020F0502020204030204" pitchFamily="34" charset="0"/>
                <a:cs typeface="Calibri" panose="020F0502020204030204" pitchFamily="34" charset="0"/>
              </a:rPr>
              <a:t>Monthly Public Meetings</a:t>
            </a:r>
          </a:p>
          <a:p>
            <a:pPr>
              <a:buFont typeface="Wingdings" pitchFamily="2" charset="2"/>
              <a:buChar char="§"/>
            </a:pPr>
            <a:r>
              <a:rPr lang="en-US" sz="2200" dirty="0">
                <a:latin typeface="Calibri" panose="020F0502020204030204" pitchFamily="34" charset="0"/>
                <a:cs typeface="Calibri" panose="020F0502020204030204" pitchFamily="34" charset="0"/>
              </a:rPr>
              <a:t>Agendas</a:t>
            </a:r>
          </a:p>
          <a:p>
            <a:pPr>
              <a:buFont typeface="Wingdings" pitchFamily="2" charset="2"/>
              <a:buChar char="§"/>
            </a:pPr>
            <a:r>
              <a:rPr lang="en-US" sz="2200" dirty="0">
                <a:latin typeface="Calibri" panose="020F0502020204030204" pitchFamily="34" charset="0"/>
                <a:cs typeface="Calibri" panose="020F0502020204030204" pitchFamily="34" charset="0"/>
              </a:rPr>
              <a:t>Closed Session</a:t>
            </a:r>
          </a:p>
          <a:p>
            <a:pPr>
              <a:buFont typeface="Wingdings" pitchFamily="2" charset="2"/>
              <a:buChar char="§"/>
            </a:pPr>
            <a:r>
              <a:rPr lang="en-US" sz="2200" dirty="0">
                <a:latin typeface="Calibri" panose="020F0502020204030204" pitchFamily="34" charset="0"/>
                <a:cs typeface="Calibri" panose="020F0502020204030204" pitchFamily="34" charset="0"/>
              </a:rPr>
              <a:t>Open Records/Open Meetings</a:t>
            </a:r>
          </a:p>
          <a:p>
            <a:pPr>
              <a:buFont typeface="Wingdings" pitchFamily="2" charset="2"/>
              <a:buChar char="§"/>
            </a:pPr>
            <a:r>
              <a:rPr lang="en-US" sz="2200" dirty="0">
                <a:latin typeface="Calibri" panose="020F0502020204030204" pitchFamily="34" charset="0"/>
                <a:cs typeface="Calibri" panose="020F0502020204030204" pitchFamily="34" charset="0"/>
              </a:rPr>
              <a:t>Gift Law of Elected Officials</a:t>
            </a:r>
          </a:p>
          <a:p>
            <a:pPr>
              <a:buFont typeface="Arial" panose="020B0604020202020204" pitchFamily="34" charset="0"/>
              <a:buChar char="•"/>
            </a:pPr>
            <a:r>
              <a:rPr lang="en-US" sz="2200" dirty="0">
                <a:latin typeface="Calibri" panose="020F0502020204030204" pitchFamily="34" charset="0"/>
                <a:cs typeface="Calibri" panose="020F0502020204030204" pitchFamily="34" charset="0"/>
              </a:rPr>
              <a:t>Conflicts of Interest</a:t>
            </a:r>
          </a:p>
        </p:txBody>
      </p:sp>
      <p:sp>
        <p:nvSpPr>
          <p:cNvPr id="5" name="Content Placeholder 4">
            <a:extLst>
              <a:ext uri="{FF2B5EF4-FFF2-40B4-BE49-F238E27FC236}">
                <a16:creationId xmlns:a16="http://schemas.microsoft.com/office/drawing/2014/main" id="{B151B802-5A73-3A86-603E-75CF466045B3}"/>
              </a:ext>
            </a:extLst>
          </p:cNvPr>
          <p:cNvSpPr>
            <a:spLocks noGrp="1"/>
          </p:cNvSpPr>
          <p:nvPr>
            <p:ph sz="quarter" idx="14"/>
          </p:nvPr>
        </p:nvSpPr>
        <p:spPr>
          <a:xfrm>
            <a:off x="4645152" y="2679192"/>
            <a:ext cx="4041648" cy="3447288"/>
          </a:xfrm>
        </p:spPr>
        <p:txBody>
          <a:bodyPr>
            <a:normAutofit/>
          </a:bodyPr>
          <a:lstStyle/>
          <a:p>
            <a:pPr>
              <a:buFont typeface="Wingdings" pitchFamily="2" charset="2"/>
              <a:buChar char="§"/>
            </a:pPr>
            <a:r>
              <a:rPr lang="en-US" sz="2400" dirty="0">
                <a:latin typeface="Calibri" panose="020F0502020204030204" pitchFamily="34" charset="0"/>
                <a:cs typeface="Calibri" panose="020F0502020204030204" pitchFamily="34" charset="0"/>
              </a:rPr>
              <a:t>Five-year Plans</a:t>
            </a:r>
          </a:p>
          <a:p>
            <a:pPr>
              <a:buFont typeface="Wingdings" pitchFamily="2" charset="2"/>
              <a:buChar char="§"/>
            </a:pPr>
            <a:r>
              <a:rPr lang="en-US" sz="2400" dirty="0">
                <a:latin typeface="Calibri" panose="020F0502020204030204" pitchFamily="34" charset="0"/>
                <a:cs typeface="Calibri" panose="020F0502020204030204" pitchFamily="34" charset="0"/>
              </a:rPr>
              <a:t>Annual Work Plan</a:t>
            </a:r>
          </a:p>
          <a:p>
            <a:pPr>
              <a:buFont typeface="Wingdings" pitchFamily="2" charset="2"/>
              <a:buChar char="§"/>
            </a:pPr>
            <a:r>
              <a:rPr lang="en-US" dirty="0">
                <a:latin typeface="Calibri" panose="020F0502020204030204" pitchFamily="34" charset="0"/>
                <a:cs typeface="Calibri" panose="020F0502020204030204" pitchFamily="34" charset="0"/>
              </a:rPr>
              <a:t>Fiduciary</a:t>
            </a:r>
          </a:p>
          <a:p>
            <a:pPr>
              <a:buFont typeface="Wingdings" pitchFamily="2" charset="2"/>
              <a:buChar char="§"/>
            </a:pPr>
            <a:r>
              <a:rPr lang="en-US" dirty="0">
                <a:latin typeface="Calibri" panose="020F0502020204030204" pitchFamily="34" charset="0"/>
                <a:cs typeface="Calibri" panose="020F0502020204030204" pitchFamily="34" charset="0"/>
              </a:rPr>
              <a:t>Commissioner Expense Fund </a:t>
            </a:r>
          </a:p>
          <a:p>
            <a:pPr>
              <a:buFont typeface="Wingdings" pitchFamily="2" charset="2"/>
              <a:buChar char="§"/>
            </a:pPr>
            <a:r>
              <a:rPr lang="en-US" dirty="0">
                <a:latin typeface="Calibri" panose="020F0502020204030204" pitchFamily="34" charset="0"/>
                <a:cs typeface="Calibri" panose="020F0502020204030204" pitchFamily="34" charset="0"/>
              </a:rPr>
              <a:t>District Funds Sources</a:t>
            </a:r>
          </a:p>
          <a:p>
            <a:pPr>
              <a:buFont typeface="Wingdings" pitchFamily="2" charset="2"/>
              <a:buChar char="§"/>
            </a:pPr>
            <a:r>
              <a:rPr lang="en-US" dirty="0">
                <a:latin typeface="Calibri" panose="020F0502020204030204" pitchFamily="34" charset="0"/>
                <a:cs typeface="Calibri" panose="020F0502020204030204" pitchFamily="34" charset="0"/>
              </a:rPr>
              <a:t>Resolutions Process</a:t>
            </a:r>
          </a:p>
        </p:txBody>
      </p:sp>
      <p:sp>
        <p:nvSpPr>
          <p:cNvPr id="2" name="Slide Number Placeholder 1">
            <a:extLst>
              <a:ext uri="{FF2B5EF4-FFF2-40B4-BE49-F238E27FC236}">
                <a16:creationId xmlns:a16="http://schemas.microsoft.com/office/drawing/2014/main" id="{D06BC517-BA49-5E6D-D7BF-9398CCDBF3E8}"/>
              </a:ext>
            </a:extLst>
          </p:cNvPr>
          <p:cNvSpPr>
            <a:spLocks noGrp="1"/>
          </p:cNvSpPr>
          <p:nvPr>
            <p:ph type="sldNum" sz="quarter" idx="12"/>
          </p:nvPr>
        </p:nvSpPr>
        <p:spPr/>
        <p:txBody>
          <a:bodyPr/>
          <a:lstStyle/>
          <a:p>
            <a:fld id="{BBAB6764-4C08-4C01-8D8B-3F1D8D826E75}" type="slidenum">
              <a:rPr lang="en-US" smtClean="0"/>
              <a:pPr/>
              <a:t>13</a:t>
            </a:fld>
            <a:endParaRPr lang="en-US"/>
          </a:p>
        </p:txBody>
      </p:sp>
    </p:spTree>
    <p:extLst>
      <p:ext uri="{BB962C8B-B14F-4D97-AF65-F5344CB8AC3E}">
        <p14:creationId xmlns:p14="http://schemas.microsoft.com/office/powerpoint/2010/main" val="3813052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B8E23D-C12D-B046-B58D-8A027437DE9B}"/>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8C52034-7FB9-9028-C528-0F893914A27B}"/>
              </a:ext>
            </a:extLst>
          </p:cNvPr>
          <p:cNvSpPr>
            <a:spLocks noGrp="1"/>
          </p:cNvSpPr>
          <p:nvPr>
            <p:ph idx="1"/>
          </p:nvPr>
        </p:nvSpPr>
        <p:spPr>
          <a:xfrm>
            <a:off x="872067" y="2438400"/>
            <a:ext cx="7408333" cy="4176888"/>
          </a:xfrm>
        </p:spPr>
        <p:txBody>
          <a:bodyPr>
            <a:normAutofit fontScale="92500" lnSpcReduction="10000"/>
          </a:bodyPr>
          <a:lstStyle/>
          <a:p>
            <a:r>
              <a:rPr lang="en-US" sz="2800" dirty="0">
                <a:solidFill>
                  <a:schemeClr val="tx1"/>
                </a:solidFill>
                <a:latin typeface="Calibri" panose="020F0502020204030204" pitchFamily="34" charset="0"/>
                <a:cs typeface="Calibri" panose="020F0502020204030204" pitchFamily="34" charset="0"/>
              </a:rPr>
              <a:t>Hold monthly public meetings; hybrid meetings </a:t>
            </a:r>
            <a:r>
              <a:rPr lang="en-US" sz="2800">
                <a:solidFill>
                  <a:schemeClr val="tx1"/>
                </a:solidFill>
                <a:latin typeface="Calibri" panose="020F0502020204030204" pitchFamily="34" charset="0"/>
                <a:cs typeface="Calibri" panose="020F0502020204030204" pitchFamily="34" charset="0"/>
              </a:rPr>
              <a:t>OK Post </a:t>
            </a:r>
            <a:r>
              <a:rPr lang="en-US" sz="2800" dirty="0">
                <a:solidFill>
                  <a:schemeClr val="tx1"/>
                </a:solidFill>
                <a:latin typeface="Calibri" panose="020F0502020204030204" pitchFamily="34" charset="0"/>
                <a:cs typeface="Calibri" panose="020F0502020204030204" pitchFamily="34" charset="0"/>
              </a:rPr>
              <a:t>notice of meeting with agenda 24 hours in advance</a:t>
            </a:r>
          </a:p>
          <a:p>
            <a:r>
              <a:rPr lang="en-US" sz="2800" dirty="0">
                <a:solidFill>
                  <a:schemeClr val="tx1"/>
                </a:solidFill>
                <a:latin typeface="Calibri" panose="020F0502020204030204" pitchFamily="34" charset="0"/>
                <a:cs typeface="Calibri" panose="020F0502020204030204" pitchFamily="34" charset="0"/>
              </a:rPr>
              <a:t>Conduct official business only with quorum of 3 commissioners</a:t>
            </a:r>
          </a:p>
          <a:p>
            <a:r>
              <a:rPr lang="en-US" sz="2800" b="1" dirty="0">
                <a:solidFill>
                  <a:schemeClr val="tx1"/>
                </a:solidFill>
                <a:latin typeface="Calibri" panose="020F0502020204030204" pitchFamily="34" charset="0"/>
                <a:cs typeface="Calibri" panose="020F0502020204030204" pitchFamily="34" charset="0"/>
              </a:rPr>
              <a:t>Abide by Iowa Open Meetings Law and Open Records Law</a:t>
            </a:r>
          </a:p>
          <a:p>
            <a:r>
              <a:rPr lang="en-US" sz="2800" dirty="0">
                <a:solidFill>
                  <a:schemeClr val="tx1"/>
                </a:solidFill>
                <a:latin typeface="Calibri" panose="020F0502020204030204" pitchFamily="34" charset="0"/>
                <a:cs typeface="Calibri" panose="020F0502020204030204" pitchFamily="34" charset="0"/>
              </a:rPr>
              <a:t>Maintain complete and accurate meeting minutes</a:t>
            </a:r>
          </a:p>
          <a:p>
            <a:r>
              <a:rPr lang="en-US" sz="2800" dirty="0">
                <a:solidFill>
                  <a:schemeClr val="tx1"/>
                </a:solidFill>
                <a:latin typeface="Calibri" panose="020F0502020204030204" pitchFamily="34" charset="0"/>
                <a:cs typeface="Calibri" panose="020F0502020204030204" pitchFamily="34" charset="0"/>
              </a:rPr>
              <a:t>Conduct meetings under standard parliamentary procedures</a:t>
            </a:r>
          </a:p>
          <a:p>
            <a:endParaRPr lang="en-US" sz="2800" dirty="0"/>
          </a:p>
          <a:p>
            <a:endParaRPr lang="en-US" dirty="0"/>
          </a:p>
        </p:txBody>
      </p:sp>
      <p:sp>
        <p:nvSpPr>
          <p:cNvPr id="3" name="Title 2">
            <a:extLst>
              <a:ext uri="{FF2B5EF4-FFF2-40B4-BE49-F238E27FC236}">
                <a16:creationId xmlns:a16="http://schemas.microsoft.com/office/drawing/2014/main" id="{BE6BA6ED-F22E-BE90-318B-E8CF9F885319}"/>
              </a:ext>
            </a:extLst>
          </p:cNvPr>
          <p:cNvSpPr>
            <a:spLocks noGrp="1"/>
          </p:cNvSpPr>
          <p:nvPr>
            <p:ph type="title"/>
          </p:nvPr>
        </p:nvSpPr>
        <p:spPr/>
        <p:txBody>
          <a:bodyPr/>
          <a:lstStyle/>
          <a:p>
            <a:r>
              <a:rPr lang="en-US" b="1" dirty="0">
                <a:latin typeface="Calibri" panose="020F0502020204030204" pitchFamily="34" charset="0"/>
                <a:cs typeface="Calibri" panose="020F0502020204030204" pitchFamily="34" charset="0"/>
              </a:rPr>
              <a:t>Public Meetings</a:t>
            </a:r>
          </a:p>
        </p:txBody>
      </p:sp>
      <p:sp>
        <p:nvSpPr>
          <p:cNvPr id="4" name="Slide Number Placeholder 3">
            <a:extLst>
              <a:ext uri="{FF2B5EF4-FFF2-40B4-BE49-F238E27FC236}">
                <a16:creationId xmlns:a16="http://schemas.microsoft.com/office/drawing/2014/main" id="{BBC99C41-DC91-403E-898C-8C119B5AEC36}"/>
              </a:ext>
            </a:extLst>
          </p:cNvPr>
          <p:cNvSpPr>
            <a:spLocks noGrp="1"/>
          </p:cNvSpPr>
          <p:nvPr>
            <p:ph type="sldNum" sz="quarter" idx="12"/>
          </p:nvPr>
        </p:nvSpPr>
        <p:spPr/>
        <p:txBody>
          <a:bodyPr/>
          <a:lstStyle/>
          <a:p>
            <a:fld id="{BBAB6764-4C08-4C01-8D8B-3F1D8D826E75}" type="slidenum">
              <a:rPr lang="en-US" smtClean="0"/>
              <a:pPr/>
              <a:t>14</a:t>
            </a:fld>
            <a:endParaRPr lang="en-US"/>
          </a:p>
        </p:txBody>
      </p:sp>
    </p:spTree>
    <p:extLst>
      <p:ext uri="{BB962C8B-B14F-4D97-AF65-F5344CB8AC3E}">
        <p14:creationId xmlns:p14="http://schemas.microsoft.com/office/powerpoint/2010/main" val="29819677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244B0EB-5369-F4A4-F13C-BFC2B36648BB}"/>
              </a:ext>
            </a:extLst>
          </p:cNvPr>
          <p:cNvSpPr>
            <a:spLocks noGrp="1"/>
          </p:cNvSpPr>
          <p:nvPr>
            <p:ph idx="1"/>
          </p:nvPr>
        </p:nvSpPr>
        <p:spPr>
          <a:xfrm>
            <a:off x="435894" y="1828800"/>
            <a:ext cx="8215187" cy="5029200"/>
          </a:xfrm>
        </p:spPr>
        <p:txBody>
          <a:bodyPr>
            <a:normAutofit fontScale="25000" lnSpcReduction="20000"/>
          </a:bodyPr>
          <a:lstStyle/>
          <a:p>
            <a:pPr marL="456724" indent="-330041">
              <a:spcAft>
                <a:spcPts val="1000"/>
              </a:spcAft>
              <a:buClr>
                <a:srgbClr val="000000"/>
              </a:buClr>
              <a:buSzPct val="100000"/>
            </a:pPr>
            <a:endParaRPr lang="en-US" sz="9600" dirty="0">
              <a:solidFill>
                <a:schemeClr val="tx1"/>
              </a:solidFill>
              <a:latin typeface="Calibri" panose="020F0502020204030204" pitchFamily="34" charset="0"/>
            </a:endParaRPr>
          </a:p>
          <a:p>
            <a:pPr marL="456724" indent="-330041">
              <a:spcAft>
                <a:spcPts val="1000"/>
              </a:spcAft>
              <a:buClr>
                <a:srgbClr val="000000"/>
              </a:buClr>
              <a:buSzPct val="100000"/>
            </a:pPr>
            <a:r>
              <a:rPr lang="en-US" sz="9600" dirty="0">
                <a:solidFill>
                  <a:schemeClr val="tx1"/>
                </a:solidFill>
                <a:latin typeface="Calibri" panose="020F0502020204030204" pitchFamily="34" charset="0"/>
              </a:rPr>
              <a:t>Give 24 hours notice of the time, date, and place of each meeting</a:t>
            </a:r>
          </a:p>
          <a:p>
            <a:pPr marL="456724" indent="-330041">
              <a:spcAft>
                <a:spcPts val="1000"/>
              </a:spcAft>
              <a:buClr>
                <a:srgbClr val="000000"/>
              </a:buClr>
              <a:buSzPct val="100000"/>
            </a:pPr>
            <a:r>
              <a:rPr lang="en" sz="9600" dirty="0">
                <a:solidFill>
                  <a:schemeClr val="tx1"/>
                </a:solidFill>
                <a:latin typeface="Calibri" panose="020F0502020204030204" pitchFamily="34" charset="0"/>
              </a:rPr>
              <a:t>Identify all topics on which votes will be taken and matters that will be discussed.</a:t>
            </a:r>
            <a:endParaRPr lang="en" sz="9600" dirty="0">
              <a:solidFill>
                <a:schemeClr val="tx1"/>
              </a:solidFill>
              <a:latin typeface="Calibri" panose="020F0502020204030204" pitchFamily="34" charset="0"/>
              <a:ea typeface="Calibri"/>
              <a:cs typeface="Calibri"/>
            </a:endParaRPr>
          </a:p>
          <a:p>
            <a:pPr marL="456724" marR="164783" indent="-330041">
              <a:spcAft>
                <a:spcPts val="1000"/>
              </a:spcAft>
              <a:buClr>
                <a:srgbClr val="000000"/>
              </a:buClr>
              <a:buSzPct val="100000"/>
            </a:pPr>
            <a:r>
              <a:rPr lang="en" sz="9600" dirty="0">
                <a:solidFill>
                  <a:schemeClr val="tx1"/>
                </a:solidFill>
                <a:latin typeface="Calibri" panose="020F0502020204030204" pitchFamily="34" charset="0"/>
              </a:rPr>
              <a:t>Needed agenda detail will depend on the public’s familiarity with the matter. The less familiar the public is, the more detail is needed.</a:t>
            </a:r>
            <a:endParaRPr lang="en" sz="9600" dirty="0">
              <a:solidFill>
                <a:schemeClr val="tx1"/>
              </a:solidFill>
              <a:latin typeface="Calibri" panose="020F0502020204030204" pitchFamily="34" charset="0"/>
              <a:ea typeface="Calibri"/>
              <a:cs typeface="Calibri"/>
            </a:endParaRPr>
          </a:p>
          <a:p>
            <a:pPr marL="456724" marR="75724" indent="-330041">
              <a:spcAft>
                <a:spcPts val="1000"/>
              </a:spcAft>
              <a:buClr>
                <a:srgbClr val="000000"/>
              </a:buClr>
              <a:buSzPct val="100000"/>
            </a:pPr>
            <a:r>
              <a:rPr lang="en" sz="9600" dirty="0">
                <a:solidFill>
                  <a:schemeClr val="tx1"/>
                </a:solidFill>
                <a:latin typeface="Calibri" panose="020F0502020204030204" pitchFamily="34" charset="0"/>
              </a:rPr>
              <a:t>Stick to the posted agenda. If a new idea comes up at a meeting – either during public comment or while discussing another item – you may discuss, but </a:t>
            </a:r>
            <a:r>
              <a:rPr lang="en" sz="9600" b="1" dirty="0">
                <a:solidFill>
                  <a:schemeClr val="tx1"/>
                </a:solidFill>
                <a:latin typeface="Calibri" panose="020F0502020204030204" pitchFamily="34" charset="0"/>
              </a:rPr>
              <a:t>action can only be taken on posted agenda items</a:t>
            </a:r>
            <a:r>
              <a:rPr lang="en" sz="9600" dirty="0">
                <a:solidFill>
                  <a:schemeClr val="tx1"/>
                </a:solidFill>
                <a:latin typeface="Calibri" panose="020F0502020204030204" pitchFamily="34" charset="0"/>
              </a:rPr>
              <a:t>.</a:t>
            </a:r>
            <a:r>
              <a:rPr lang="en" sz="8000" dirty="0">
                <a:solidFill>
                  <a:schemeClr val="tx1"/>
                </a:solidFill>
                <a:latin typeface="Calibri" panose="020F0502020204030204" pitchFamily="34" charset="0"/>
              </a:rPr>
              <a:t> </a:t>
            </a:r>
            <a:endParaRPr lang="en-US" sz="8000" dirty="0">
              <a:solidFill>
                <a:schemeClr val="tx1"/>
              </a:solidFill>
              <a:latin typeface="Calibri" panose="020F0502020204030204" pitchFamily="34" charset="0"/>
            </a:endParaRPr>
          </a:p>
          <a:p>
            <a:pPr>
              <a:lnSpc>
                <a:spcPct val="90000"/>
              </a:lnSpc>
            </a:pPr>
            <a:endParaRPr lang="en-US" sz="975" dirty="0"/>
          </a:p>
        </p:txBody>
      </p:sp>
      <p:sp>
        <p:nvSpPr>
          <p:cNvPr id="2" name="Title 1">
            <a:extLst>
              <a:ext uri="{FF2B5EF4-FFF2-40B4-BE49-F238E27FC236}">
                <a16:creationId xmlns:a16="http://schemas.microsoft.com/office/drawing/2014/main" id="{FEB8693D-0F7E-6E69-2B56-21551B515EB7}"/>
              </a:ext>
            </a:extLst>
          </p:cNvPr>
          <p:cNvSpPr>
            <a:spLocks noGrp="1"/>
          </p:cNvSpPr>
          <p:nvPr>
            <p:ph type="title"/>
          </p:nvPr>
        </p:nvSpPr>
        <p:spPr>
          <a:xfrm>
            <a:off x="435894" y="381001"/>
            <a:ext cx="8272212" cy="1275538"/>
          </a:xfrm>
        </p:spPr>
        <p:txBody>
          <a:bodyPr>
            <a:normAutofit/>
          </a:bodyPr>
          <a:lstStyle/>
          <a:p>
            <a:r>
              <a:rPr lang="en-US" dirty="0">
                <a:latin typeface="Calibri" panose="020F0502020204030204" pitchFamily="34" charset="0"/>
                <a:cs typeface="Calibri" panose="020F0502020204030204" pitchFamily="34" charset="0"/>
              </a:rPr>
              <a:t>Agendas</a:t>
            </a:r>
          </a:p>
        </p:txBody>
      </p:sp>
      <p:sp>
        <p:nvSpPr>
          <p:cNvPr id="4" name="Slide Number Placeholder 3">
            <a:extLst>
              <a:ext uri="{FF2B5EF4-FFF2-40B4-BE49-F238E27FC236}">
                <a16:creationId xmlns:a16="http://schemas.microsoft.com/office/drawing/2014/main" id="{CF38079D-8095-84FB-B10A-687CE2B946E8}"/>
              </a:ext>
            </a:extLst>
          </p:cNvPr>
          <p:cNvSpPr>
            <a:spLocks noGrp="1"/>
          </p:cNvSpPr>
          <p:nvPr>
            <p:ph type="sldNum" sz="quarter" idx="12"/>
          </p:nvPr>
        </p:nvSpPr>
        <p:spPr/>
        <p:txBody>
          <a:bodyPr/>
          <a:lstStyle/>
          <a:p>
            <a:fld id="{BBAB6764-4C08-4C01-8D8B-3F1D8D826E75}" type="slidenum">
              <a:rPr lang="en-US" smtClean="0"/>
              <a:pPr/>
              <a:t>15</a:t>
            </a:fld>
            <a:endParaRPr lang="en-US"/>
          </a:p>
        </p:txBody>
      </p:sp>
    </p:spTree>
    <p:extLst>
      <p:ext uri="{BB962C8B-B14F-4D97-AF65-F5344CB8AC3E}">
        <p14:creationId xmlns:p14="http://schemas.microsoft.com/office/powerpoint/2010/main" val="3304221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CDAB0-101D-5567-68E0-B70488327A2B}"/>
              </a:ext>
            </a:extLst>
          </p:cNvPr>
          <p:cNvSpPr>
            <a:spLocks noGrp="1"/>
          </p:cNvSpPr>
          <p:nvPr>
            <p:ph type="title"/>
          </p:nvPr>
        </p:nvSpPr>
        <p:spPr>
          <a:xfrm>
            <a:off x="457200" y="338328"/>
            <a:ext cx="8229600" cy="1252728"/>
          </a:xfrm>
        </p:spPr>
        <p:txBody>
          <a:bodyPr anchor="ctr">
            <a:normAutofit/>
          </a:bodyPr>
          <a:lstStyle/>
          <a:p>
            <a:pPr>
              <a:lnSpc>
                <a:spcPct val="90000"/>
              </a:lnSpc>
            </a:pPr>
            <a:r>
              <a:rPr lang="en-US" sz="4100" dirty="0"/>
              <a:t>Closed Session - Chapter 21.5</a:t>
            </a:r>
            <a:br>
              <a:rPr lang="en-US" sz="4100" dirty="0"/>
            </a:br>
            <a:r>
              <a:rPr lang="en-US" sz="4100" dirty="0"/>
              <a:t>Most common reasons</a:t>
            </a:r>
          </a:p>
        </p:txBody>
      </p:sp>
      <p:sp>
        <p:nvSpPr>
          <p:cNvPr id="3" name="Content Placeholder 2">
            <a:extLst>
              <a:ext uri="{FF2B5EF4-FFF2-40B4-BE49-F238E27FC236}">
                <a16:creationId xmlns:a16="http://schemas.microsoft.com/office/drawing/2014/main" id="{06AD67DD-EE80-7F84-82F7-B8FC128CC084}"/>
              </a:ext>
            </a:extLst>
          </p:cNvPr>
          <p:cNvSpPr>
            <a:spLocks noGrp="1"/>
          </p:cNvSpPr>
          <p:nvPr>
            <p:ph sz="half" idx="1"/>
          </p:nvPr>
        </p:nvSpPr>
        <p:spPr>
          <a:xfrm>
            <a:off x="628650" y="1849340"/>
            <a:ext cx="3886200" cy="4951032"/>
          </a:xfrm>
        </p:spPr>
        <p:txBody>
          <a:bodyPr>
            <a:normAutofit fontScale="85000" lnSpcReduction="10000"/>
          </a:bodyPr>
          <a:lstStyle/>
          <a:p>
            <a:pPr marL="412433" marR="88583" indent="-285750">
              <a:lnSpc>
                <a:spcPct val="90000"/>
              </a:lnSpc>
              <a:spcAft>
                <a:spcPts val="1000"/>
              </a:spcAft>
              <a:buClr>
                <a:srgbClr val="000000"/>
              </a:buClr>
            </a:pPr>
            <a:r>
              <a:rPr lang="en-US" dirty="0">
                <a:latin typeface="Calibri" panose="020F0502020204030204" pitchFamily="34" charset="0"/>
                <a:cs typeface="Calibri" panose="020F0502020204030204" pitchFamily="34" charset="0"/>
              </a:rPr>
              <a:t>Discuss strategy with counsel in matters that are presently in litigation or where litigation is imminent </a:t>
            </a:r>
          </a:p>
          <a:p>
            <a:pPr marL="412433" marR="88583" indent="-285750">
              <a:lnSpc>
                <a:spcPct val="90000"/>
              </a:lnSpc>
              <a:spcAft>
                <a:spcPts val="1000"/>
              </a:spcAft>
              <a:buClr>
                <a:srgbClr val="000000"/>
              </a:buClr>
            </a:pPr>
            <a:r>
              <a:rPr lang="en-US" dirty="0">
                <a:latin typeface="Calibri" panose="020F0502020204030204" pitchFamily="34" charset="0"/>
                <a:cs typeface="Calibri" panose="020F0502020204030204" pitchFamily="34" charset="0"/>
              </a:rPr>
              <a:t>Evaluate professional competency if needed to prevent irreparable injury and the employee requests it </a:t>
            </a:r>
          </a:p>
          <a:p>
            <a:pPr marL="412433" marR="88583" indent="-285750">
              <a:lnSpc>
                <a:spcPct val="90000"/>
              </a:lnSpc>
              <a:spcAft>
                <a:spcPts val="1000"/>
              </a:spcAft>
              <a:buClr>
                <a:srgbClr val="000000"/>
              </a:buClr>
            </a:pPr>
            <a:r>
              <a:rPr lang="en-US" dirty="0">
                <a:latin typeface="Calibri" panose="020F0502020204030204" pitchFamily="34" charset="0"/>
                <a:cs typeface="Calibri" panose="020F0502020204030204" pitchFamily="34" charset="0"/>
              </a:rPr>
              <a:t>Closed sessions are serious business. Never ask the public to leave the meeting so the board can talk in private–unless the board has a legal basis to hold a closed session.</a:t>
            </a:r>
          </a:p>
          <a:p>
            <a:pPr marL="412747" indent="-285750">
              <a:lnSpc>
                <a:spcPct val="90000"/>
              </a:lnSpc>
              <a:spcAft>
                <a:spcPts val="1000"/>
              </a:spcAft>
              <a:buClr>
                <a:srgbClr val="000000"/>
              </a:buClr>
            </a:pPr>
            <a:r>
              <a:rPr lang="en-US" dirty="0">
                <a:latin typeface="Calibri" panose="020F0502020204030204" pitchFamily="34" charset="0"/>
                <a:cs typeface="Calibri" panose="020F0502020204030204" pitchFamily="34" charset="0"/>
              </a:rPr>
              <a:t> If information is discussed in closed session, the information is almost always confidential</a:t>
            </a:r>
            <a:r>
              <a:rPr lang="en-US" sz="1500" dirty="0"/>
              <a:t>.</a:t>
            </a:r>
          </a:p>
          <a:p>
            <a:pPr>
              <a:lnSpc>
                <a:spcPct val="90000"/>
              </a:lnSpc>
            </a:pPr>
            <a:endParaRPr lang="en-US" sz="1500" dirty="0"/>
          </a:p>
        </p:txBody>
      </p:sp>
      <p:pic>
        <p:nvPicPr>
          <p:cNvPr id="11266" name="Picture 2" descr="I Say What I Mean, but I Don't Say it Meanly: Secret, secret, I've got a  secret: The secrets we keep can be more unsettling than the truths we tell">
            <a:extLst>
              <a:ext uri="{FF2B5EF4-FFF2-40B4-BE49-F238E27FC236}">
                <a16:creationId xmlns:a16="http://schemas.microsoft.com/office/drawing/2014/main" id="{C224AC01-E9F1-95DB-7616-B9B3E6168E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0763" r="24263"/>
          <a:stretch/>
        </p:blipFill>
        <p:spPr bwMode="auto">
          <a:xfrm>
            <a:off x="4514850" y="2168334"/>
            <a:ext cx="3886200" cy="4351338"/>
          </a:xfrm>
          <a:prstGeom prst="rect">
            <a:avLst/>
          </a:prstGeom>
          <a:solidFill>
            <a:srgbClr val="FFFFFF"/>
          </a:solidFill>
        </p:spPr>
      </p:pic>
      <p:sp>
        <p:nvSpPr>
          <p:cNvPr id="4" name="Slide Number Placeholder 3">
            <a:extLst>
              <a:ext uri="{FF2B5EF4-FFF2-40B4-BE49-F238E27FC236}">
                <a16:creationId xmlns:a16="http://schemas.microsoft.com/office/drawing/2014/main" id="{263C08C4-5C23-D049-0745-AA604BE455CC}"/>
              </a:ext>
            </a:extLst>
          </p:cNvPr>
          <p:cNvSpPr>
            <a:spLocks noGrp="1"/>
          </p:cNvSpPr>
          <p:nvPr>
            <p:ph type="sldNum" sz="quarter" idx="12"/>
          </p:nvPr>
        </p:nvSpPr>
        <p:spPr/>
        <p:txBody>
          <a:bodyPr/>
          <a:lstStyle/>
          <a:p>
            <a:fld id="{BBAB6764-4C08-4C01-8D8B-3F1D8D826E75}" type="slidenum">
              <a:rPr lang="en-US" smtClean="0"/>
              <a:pPr/>
              <a:t>16</a:t>
            </a:fld>
            <a:endParaRPr lang="en-US"/>
          </a:p>
        </p:txBody>
      </p:sp>
    </p:spTree>
    <p:extLst>
      <p:ext uri="{BB962C8B-B14F-4D97-AF65-F5344CB8AC3E}">
        <p14:creationId xmlns:p14="http://schemas.microsoft.com/office/powerpoint/2010/main" val="2056978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anim calcmode="lin" valueType="num">
                                      <p:cBhvr>
                                        <p:cTn id="2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CCAAF4-B070-B7CB-1BE4-6133D96258C6}"/>
              </a:ext>
            </a:extLst>
          </p:cNvPr>
          <p:cNvSpPr>
            <a:spLocks noGrp="1"/>
          </p:cNvSpPr>
          <p:nvPr>
            <p:ph idx="1"/>
          </p:nvPr>
        </p:nvSpPr>
        <p:spPr>
          <a:xfrm>
            <a:off x="304800" y="1866288"/>
            <a:ext cx="5772149" cy="4749000"/>
          </a:xfrm>
        </p:spPr>
        <p:txBody>
          <a:bodyPr>
            <a:noAutofit/>
          </a:bodyPr>
          <a:lstStyle/>
          <a:p>
            <a:pPr>
              <a:lnSpc>
                <a:spcPct val="90000"/>
              </a:lnSpc>
            </a:pPr>
            <a:r>
              <a:rPr lang="en-US" sz="2200" dirty="0">
                <a:solidFill>
                  <a:schemeClr val="tx1"/>
                </a:solidFill>
                <a:latin typeface="Calibri" panose="020F0502020204030204" pitchFamily="34" charset="0"/>
                <a:ea typeface="Calibri" panose="020F0502020204030204" pitchFamily="34" charset="0"/>
                <a:cs typeface="Calibri" panose="020F0502020204030204" pitchFamily="34" charset="0"/>
              </a:rPr>
              <a:t>Applies to SWCDs</a:t>
            </a:r>
          </a:p>
          <a:p>
            <a:pPr>
              <a:lnSpc>
                <a:spcPct val="90000"/>
              </a:lnSpc>
            </a:pPr>
            <a:r>
              <a:rPr lang="en-US" sz="2200" dirty="0">
                <a:solidFill>
                  <a:schemeClr val="tx1"/>
                </a:solidFill>
                <a:latin typeface="Calibri" panose="020F0502020204030204" pitchFamily="34" charset="0"/>
                <a:ea typeface="Calibri" panose="020F0502020204030204" pitchFamily="34" charset="0"/>
                <a:cs typeface="Calibri" panose="020F0502020204030204" pitchFamily="34" charset="0"/>
              </a:rPr>
              <a:t>Lawful custodian is who currently has physical possession</a:t>
            </a:r>
          </a:p>
          <a:p>
            <a:pPr>
              <a:lnSpc>
                <a:spcPct val="90000"/>
              </a:lnSpc>
            </a:pPr>
            <a:r>
              <a:rPr lang="en-US" sz="2200" b="1" dirty="0">
                <a:solidFill>
                  <a:schemeClr val="tx1"/>
                </a:solidFill>
                <a:latin typeface="Calibri" panose="020F0502020204030204" pitchFamily="34" charset="0"/>
                <a:ea typeface="Calibri" panose="020F0502020204030204" pitchFamily="34" charset="0"/>
                <a:cs typeface="Calibri" panose="020F0502020204030204" pitchFamily="34" charset="0"/>
              </a:rPr>
              <a:t>Call IDALS (Will Myers (515.281.7818) when request is received</a:t>
            </a:r>
          </a:p>
          <a:p>
            <a:pPr>
              <a:lnSpc>
                <a:spcPct val="90000"/>
              </a:lnSpc>
            </a:pPr>
            <a:r>
              <a:rPr lang="en-US" sz="2200" dirty="0">
                <a:solidFill>
                  <a:schemeClr val="tx1"/>
                </a:solidFill>
                <a:latin typeface="Calibri" panose="020F0502020204030204" pitchFamily="34" charset="0"/>
                <a:ea typeface="Calibri" panose="020F0502020204030204" pitchFamily="34" charset="0"/>
                <a:cs typeface="Calibri" panose="020F0502020204030204" pitchFamily="34" charset="0"/>
              </a:rPr>
              <a:t>IDALS has a schedule of charges, time frame for response and other process steps</a:t>
            </a:r>
          </a:p>
          <a:p>
            <a:pPr>
              <a:lnSpc>
                <a:spcPct val="90000"/>
              </a:lnSpc>
            </a:pPr>
            <a:r>
              <a:rPr lang="en-US" sz="2200" dirty="0">
                <a:solidFill>
                  <a:schemeClr val="tx1"/>
                </a:solidFill>
                <a:latin typeface="Calibri" panose="020F0502020204030204" pitchFamily="34" charset="0"/>
                <a:ea typeface="Calibri" panose="020F0502020204030204" pitchFamily="34" charset="0"/>
                <a:cs typeface="Calibri" panose="020F0502020204030204" pitchFamily="34" charset="0"/>
              </a:rPr>
              <a:t>Some confidential record exceptions apply– certain personal identifying information </a:t>
            </a:r>
            <a:r>
              <a:rPr lang="en-US" sz="2200" b="1" dirty="0">
                <a:solidFill>
                  <a:schemeClr val="tx1"/>
                </a:solidFill>
                <a:latin typeface="Calibri" panose="020F0502020204030204" pitchFamily="34" charset="0"/>
                <a:ea typeface="Calibri" panose="020F0502020204030204" pitchFamily="34" charset="0"/>
                <a:cs typeface="Calibri" panose="020F0502020204030204" pitchFamily="34" charset="0"/>
              </a:rPr>
              <a:t>cannot be shared</a:t>
            </a:r>
          </a:p>
          <a:p>
            <a:pPr>
              <a:lnSpc>
                <a:spcPct val="90000"/>
              </a:lnSpc>
            </a:pPr>
            <a:r>
              <a:rPr lang="en-US" sz="2200" dirty="0">
                <a:solidFill>
                  <a:schemeClr val="tx1"/>
                </a:solidFill>
                <a:latin typeface="Calibri" panose="020F0502020204030204" pitchFamily="34" charset="0"/>
                <a:ea typeface="Calibri" panose="020F0502020204030204" pitchFamily="34" charset="0"/>
                <a:cs typeface="Calibri" panose="020F0502020204030204" pitchFamily="34" charset="0"/>
              </a:rPr>
              <a:t>Do NOT have to answer questions or compile data</a:t>
            </a:r>
          </a:p>
          <a:p>
            <a:pPr>
              <a:lnSpc>
                <a:spcPct val="90000"/>
              </a:lnSpc>
            </a:pPr>
            <a:r>
              <a:rPr lang="en-US" sz="2200" dirty="0">
                <a:solidFill>
                  <a:schemeClr val="tx1"/>
                </a:solidFill>
                <a:latin typeface="Calibri" panose="020F0502020204030204" pitchFamily="34" charset="0"/>
                <a:ea typeface="Calibri" panose="020F0502020204030204" pitchFamily="34" charset="0"/>
                <a:cs typeface="Calibri" panose="020F0502020204030204" pitchFamily="34" charset="0"/>
              </a:rPr>
              <a:t>Do not ask why requestor wants information or what they intend to do with information</a:t>
            </a:r>
          </a:p>
          <a:p>
            <a:pPr>
              <a:lnSpc>
                <a:spcPct val="90000"/>
              </a:lnSpc>
            </a:pPr>
            <a:endParaRPr lang="en-US" sz="22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2" name="Title 1">
            <a:extLst>
              <a:ext uri="{FF2B5EF4-FFF2-40B4-BE49-F238E27FC236}">
                <a16:creationId xmlns:a16="http://schemas.microsoft.com/office/drawing/2014/main" id="{AFDD5CEF-3558-A818-2451-177DCA641BBE}"/>
              </a:ext>
            </a:extLst>
          </p:cNvPr>
          <p:cNvSpPr>
            <a:spLocks noGrp="1"/>
          </p:cNvSpPr>
          <p:nvPr>
            <p:ph type="title"/>
          </p:nvPr>
        </p:nvSpPr>
        <p:spPr>
          <a:xfrm>
            <a:off x="435894" y="152401"/>
            <a:ext cx="8272212" cy="1447800"/>
          </a:xfrm>
        </p:spPr>
        <p:txBody>
          <a:bodyPr>
            <a:normAutofit/>
          </a:bodyPr>
          <a:lstStyle/>
          <a:p>
            <a:r>
              <a:rPr lang="en-US" dirty="0"/>
              <a:t>Open Records – Chapter 22</a:t>
            </a:r>
          </a:p>
        </p:txBody>
      </p:sp>
      <p:pic>
        <p:nvPicPr>
          <p:cNvPr id="12290" name="Picture 2" descr="What does “my life is an open book” mean? - Quora">
            <a:extLst>
              <a:ext uri="{FF2B5EF4-FFF2-40B4-BE49-F238E27FC236}">
                <a16:creationId xmlns:a16="http://schemas.microsoft.com/office/drawing/2014/main" id="{BCCAC266-7B4D-B791-BC97-F25D872A42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2402" r="15030" b="-1"/>
          <a:stretch/>
        </p:blipFill>
        <p:spPr bwMode="auto">
          <a:xfrm>
            <a:off x="6076949" y="2362200"/>
            <a:ext cx="2762251" cy="337820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488D4F05-898E-C16C-63D9-D89FB8B401CF}"/>
              </a:ext>
            </a:extLst>
          </p:cNvPr>
          <p:cNvSpPr>
            <a:spLocks noGrp="1"/>
          </p:cNvSpPr>
          <p:nvPr>
            <p:ph type="sldNum" sz="quarter" idx="12"/>
          </p:nvPr>
        </p:nvSpPr>
        <p:spPr/>
        <p:txBody>
          <a:bodyPr/>
          <a:lstStyle/>
          <a:p>
            <a:fld id="{BBAB6764-4C08-4C01-8D8B-3F1D8D826E75}" type="slidenum">
              <a:rPr lang="en-US" smtClean="0"/>
              <a:pPr/>
              <a:t>17</a:t>
            </a:fld>
            <a:endParaRPr lang="en-US"/>
          </a:p>
        </p:txBody>
      </p:sp>
    </p:spTree>
    <p:extLst>
      <p:ext uri="{BB962C8B-B14F-4D97-AF65-F5344CB8AC3E}">
        <p14:creationId xmlns:p14="http://schemas.microsoft.com/office/powerpoint/2010/main" val="2267476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E0525-8C86-7C77-CD50-2A2D464E23D6}"/>
              </a:ext>
            </a:extLst>
          </p:cNvPr>
          <p:cNvSpPr>
            <a:spLocks noGrp="1"/>
          </p:cNvSpPr>
          <p:nvPr>
            <p:ph type="title"/>
          </p:nvPr>
        </p:nvSpPr>
        <p:spPr/>
        <p:txBody>
          <a:bodyPr>
            <a:normAutofit fontScale="90000"/>
          </a:bodyPr>
          <a:lstStyle/>
          <a:p>
            <a:r>
              <a:rPr lang="en-US" dirty="0"/>
              <a:t>Gift Law for Elected Officials</a:t>
            </a:r>
            <a:br>
              <a:rPr lang="en-US" dirty="0"/>
            </a:br>
            <a:r>
              <a:rPr lang="en-US" dirty="0"/>
              <a:t>Chapter 68B.22</a:t>
            </a:r>
          </a:p>
        </p:txBody>
      </p:sp>
      <p:sp>
        <p:nvSpPr>
          <p:cNvPr id="3" name="Content Placeholder 2">
            <a:extLst>
              <a:ext uri="{FF2B5EF4-FFF2-40B4-BE49-F238E27FC236}">
                <a16:creationId xmlns:a16="http://schemas.microsoft.com/office/drawing/2014/main" id="{22C90A90-4CF3-8105-FE36-2CD4A6EC05FF}"/>
              </a:ext>
            </a:extLst>
          </p:cNvPr>
          <p:cNvSpPr>
            <a:spLocks noGrp="1"/>
          </p:cNvSpPr>
          <p:nvPr>
            <p:ph sz="half" idx="1"/>
          </p:nvPr>
        </p:nvSpPr>
        <p:spPr>
          <a:xfrm>
            <a:off x="1" y="2057400"/>
            <a:ext cx="5081778" cy="4557887"/>
          </a:xfrm>
        </p:spPr>
        <p:txBody>
          <a:bodyPr>
            <a:normAutofit fontScale="85000" lnSpcReduction="10000"/>
          </a:bodyPr>
          <a:lstStyle/>
          <a:p>
            <a:pPr lvl="0"/>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Commissioners shall not accept gifts—receiving something for free or for less than it is worth—from a </a:t>
            </a:r>
            <a:r>
              <a:rPr lang="en-US" b="1" dirty="0">
                <a:solidFill>
                  <a:schemeClr val="tx1"/>
                </a:solidFill>
                <a:latin typeface="Calibri" panose="020F0502020204030204" pitchFamily="34" charset="0"/>
                <a:ea typeface="Calibri" panose="020F0502020204030204" pitchFamily="34" charset="0"/>
                <a:cs typeface="Calibri" panose="020F0502020204030204" pitchFamily="34" charset="0"/>
              </a:rPr>
              <a:t>restricted donor</a:t>
            </a:r>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a:t>
            </a:r>
          </a:p>
          <a:p>
            <a:pPr lvl="0"/>
            <a:r>
              <a:rPr lang="en-US" b="1" dirty="0">
                <a:solidFill>
                  <a:schemeClr val="tx1"/>
                </a:solidFill>
                <a:latin typeface="Calibri" panose="020F0502020204030204" pitchFamily="34" charset="0"/>
                <a:ea typeface="Calibri" panose="020F0502020204030204" pitchFamily="34" charset="0"/>
                <a:cs typeface="Calibri" panose="020F0502020204030204" pitchFamily="34" charset="0"/>
              </a:rPr>
              <a:t>Restricted donor </a:t>
            </a:r>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 a party who purchases, leases or contracts to or from SWCD </a:t>
            </a:r>
            <a:r>
              <a:rPr lang="en-US" b="1" dirty="0">
                <a:solidFill>
                  <a:schemeClr val="tx1"/>
                </a:solidFill>
                <a:latin typeface="Calibri" panose="020F0502020204030204" pitchFamily="34" charset="0"/>
                <a:ea typeface="Calibri" panose="020F0502020204030204" pitchFamily="34" charset="0"/>
                <a:cs typeface="Calibri" panose="020F0502020204030204" pitchFamily="34" charset="0"/>
              </a:rPr>
              <a:t> or </a:t>
            </a:r>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will personally be directly and substantially affected by performance of donee’s official duty </a:t>
            </a:r>
          </a:p>
          <a:p>
            <a:pPr lvl="0"/>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Considered gifts: Money, Services, Loans, Travel, Entertainment, Hospitality, and Promises.</a:t>
            </a:r>
          </a:p>
          <a:p>
            <a:pPr lvl="0"/>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If you have a specific question, ask  Ethics and Campaign Disclosure Board (</a:t>
            </a:r>
            <a:r>
              <a:rPr lang="en-US" u="sng" dirty="0" err="1">
                <a:solidFill>
                  <a:schemeClr val="tx1"/>
                </a:solidFill>
                <a:latin typeface="Calibri" panose="020F0502020204030204" pitchFamily="34" charset="0"/>
                <a:ea typeface="Calibri" panose="020F0502020204030204" pitchFamily="34" charset="0"/>
                <a:cs typeface="Calibri" panose="020F0502020204030204" pitchFamily="34" charset="0"/>
              </a:rPr>
              <a:t>www.iowa.gov</a:t>
            </a:r>
            <a:r>
              <a:rPr lang="en-US" u="sng" dirty="0">
                <a:solidFill>
                  <a:schemeClr val="tx1"/>
                </a:solidFill>
                <a:latin typeface="Calibri" panose="020F0502020204030204" pitchFamily="34" charset="0"/>
                <a:ea typeface="Calibri" panose="020F0502020204030204" pitchFamily="34" charset="0"/>
                <a:cs typeface="Calibri" panose="020F0502020204030204" pitchFamily="34" charset="0"/>
              </a:rPr>
              <a:t>/ethics</a:t>
            </a:r>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 for guidance on gift law compliance.</a:t>
            </a:r>
          </a:p>
          <a:p>
            <a:pPr marL="0" indent="0">
              <a:buNone/>
            </a:pPr>
            <a:endParaRPr lang="en-US" dirty="0"/>
          </a:p>
        </p:txBody>
      </p:sp>
      <p:pic>
        <p:nvPicPr>
          <p:cNvPr id="1026" name="Picture 2" descr="Presents from parents or Santa? And other important Xmas gift rules |  MadeForMum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81779" y="2709520"/>
            <a:ext cx="3764954" cy="2603845"/>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3A054F34-8082-51E4-7B9A-47C4E51BCEF9}"/>
              </a:ext>
            </a:extLst>
          </p:cNvPr>
          <p:cNvSpPr>
            <a:spLocks noGrp="1"/>
          </p:cNvSpPr>
          <p:nvPr>
            <p:ph type="sldNum" sz="quarter" idx="12"/>
          </p:nvPr>
        </p:nvSpPr>
        <p:spPr/>
        <p:txBody>
          <a:bodyPr/>
          <a:lstStyle/>
          <a:p>
            <a:fld id="{BBAB6764-4C08-4C01-8D8B-3F1D8D826E75}" type="slidenum">
              <a:rPr lang="en-US" smtClean="0"/>
              <a:pPr/>
              <a:t>18</a:t>
            </a:fld>
            <a:endParaRPr lang="en-US"/>
          </a:p>
        </p:txBody>
      </p:sp>
    </p:spTree>
    <p:extLst>
      <p:ext uri="{BB962C8B-B14F-4D97-AF65-F5344CB8AC3E}">
        <p14:creationId xmlns:p14="http://schemas.microsoft.com/office/powerpoint/2010/main" val="3264030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D690B-1A9A-F90F-7558-CB148E54C4DB}"/>
              </a:ext>
            </a:extLst>
          </p:cNvPr>
          <p:cNvSpPr>
            <a:spLocks noGrp="1"/>
          </p:cNvSpPr>
          <p:nvPr>
            <p:ph type="title"/>
          </p:nvPr>
        </p:nvSpPr>
        <p:spPr>
          <a:xfrm>
            <a:off x="435894" y="228601"/>
            <a:ext cx="8272212" cy="1447800"/>
          </a:xfrm>
        </p:spPr>
        <p:txBody>
          <a:bodyPr>
            <a:normAutofit/>
          </a:bodyPr>
          <a:lstStyle/>
          <a:p>
            <a:r>
              <a:rPr lang="en-US" dirty="0"/>
              <a:t>Conflicts of Interest</a:t>
            </a:r>
          </a:p>
        </p:txBody>
      </p:sp>
      <p:pic>
        <p:nvPicPr>
          <p:cNvPr id="13314" name="Picture 2" descr="Illustration Of Man Reflecting Himself In The Mirror Loop Surreal Concept  Stock Illustration - Download Image Now - iStock">
            <a:extLst>
              <a:ext uri="{FF2B5EF4-FFF2-40B4-BE49-F238E27FC236}">
                <a16:creationId xmlns:a16="http://schemas.microsoft.com/office/drawing/2014/main" id="{CD978708-6984-BFE4-90A9-81B73C1FEE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9228" r="-4" b="-4"/>
          <a:stretch/>
        </p:blipFill>
        <p:spPr bwMode="auto">
          <a:xfrm>
            <a:off x="492919" y="2628043"/>
            <a:ext cx="3113869" cy="2096357"/>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4422D391-12EE-84A0-B136-89EE37EEC88D}"/>
              </a:ext>
            </a:extLst>
          </p:cNvPr>
          <p:cNvSpPr>
            <a:spLocks noGrp="1"/>
          </p:cNvSpPr>
          <p:nvPr>
            <p:ph idx="1"/>
          </p:nvPr>
        </p:nvSpPr>
        <p:spPr>
          <a:xfrm>
            <a:off x="3733800" y="2362200"/>
            <a:ext cx="4974306" cy="4876800"/>
          </a:xfrm>
        </p:spPr>
        <p:txBody>
          <a:bodyPr>
            <a:noAutofit/>
          </a:bodyPr>
          <a:lstStyle/>
          <a:p>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Conflict AND potential conflict</a:t>
            </a:r>
          </a:p>
          <a:p>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Loyalty to the position vs. loyalty to private interest</a:t>
            </a:r>
          </a:p>
          <a:p>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Seek guidance if:</a:t>
            </a:r>
          </a:p>
          <a:p>
            <a:pPr marL="301943" lvl="1" indent="0">
              <a:buNone/>
            </a:pPr>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(1) financial or other benefit to self or immediate family</a:t>
            </a:r>
          </a:p>
          <a:p>
            <a:pPr marL="301943" lvl="1" indent="0">
              <a:buNone/>
            </a:pPr>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(2) being placed in a position that will subject him or her to conflicting duties</a:t>
            </a:r>
          </a:p>
          <a:p>
            <a:pPr marL="301943" lvl="1" indent="0">
              <a:buNone/>
            </a:pPr>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(3) to act, or be tempted to act, in a manner other than in the best interest of the public</a:t>
            </a:r>
          </a:p>
          <a:p>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Recusal and disclosure or cease outside activity</a:t>
            </a:r>
          </a:p>
        </p:txBody>
      </p:sp>
      <p:sp>
        <p:nvSpPr>
          <p:cNvPr id="4" name="Slide Number Placeholder 3">
            <a:extLst>
              <a:ext uri="{FF2B5EF4-FFF2-40B4-BE49-F238E27FC236}">
                <a16:creationId xmlns:a16="http://schemas.microsoft.com/office/drawing/2014/main" id="{C37BFDC6-3ED8-2E46-90A0-070258E30DF4}"/>
              </a:ext>
            </a:extLst>
          </p:cNvPr>
          <p:cNvSpPr>
            <a:spLocks noGrp="1"/>
          </p:cNvSpPr>
          <p:nvPr>
            <p:ph type="sldNum" sz="quarter" idx="12"/>
          </p:nvPr>
        </p:nvSpPr>
        <p:spPr/>
        <p:txBody>
          <a:bodyPr/>
          <a:lstStyle/>
          <a:p>
            <a:fld id="{BBAB6764-4C08-4C01-8D8B-3F1D8D826E75}" type="slidenum">
              <a:rPr lang="en-US" smtClean="0"/>
              <a:pPr/>
              <a:t>19</a:t>
            </a:fld>
            <a:endParaRPr lang="en-US"/>
          </a:p>
        </p:txBody>
      </p:sp>
    </p:spTree>
    <p:extLst>
      <p:ext uri="{BB962C8B-B14F-4D97-AF65-F5344CB8AC3E}">
        <p14:creationId xmlns:p14="http://schemas.microsoft.com/office/powerpoint/2010/main" val="199803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6808934-30B3-E3C9-6642-FF246827B111}"/>
              </a:ext>
            </a:extLst>
          </p:cNvPr>
          <p:cNvSpPr>
            <a:spLocks noGrp="1"/>
          </p:cNvSpPr>
          <p:nvPr>
            <p:ph idx="1"/>
          </p:nvPr>
        </p:nvSpPr>
        <p:spPr/>
        <p:txBody>
          <a:bodyPr/>
          <a:lstStyle/>
          <a:p>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Slide deck available on CDI website afterwards</a:t>
            </a:r>
          </a:p>
          <a:p>
            <a:r>
              <a:rPr lang="en-US" b="1" dirty="0">
                <a:solidFill>
                  <a:schemeClr val="tx1"/>
                </a:solidFill>
                <a:latin typeface="Calibri" panose="020F0502020204030204" pitchFamily="34" charset="0"/>
                <a:ea typeface="Calibri" panose="020F0502020204030204" pitchFamily="34" charset="0"/>
                <a:cs typeface="Calibri" panose="020F0502020204030204" pitchFamily="34" charset="0"/>
              </a:rPr>
              <a:t>Two Q&amp;A opportunities—at the end of first hour and at the end of presentation</a:t>
            </a:r>
          </a:p>
          <a:p>
            <a:r>
              <a:rPr lang="en-US" b="1" dirty="0">
                <a:solidFill>
                  <a:schemeClr val="tx1"/>
                </a:solidFill>
                <a:latin typeface="Calibri" panose="020F0502020204030204" pitchFamily="34" charset="0"/>
                <a:ea typeface="Calibri" panose="020F0502020204030204" pitchFamily="34" charset="0"/>
                <a:cs typeface="Calibri" panose="020F0502020204030204" pitchFamily="34" charset="0"/>
              </a:rPr>
              <a:t>Put questions in Chat</a:t>
            </a:r>
          </a:p>
          <a:p>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Will take a 10-minute break</a:t>
            </a:r>
          </a:p>
          <a:p>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Evaluation form will be sent to CAs—Please fill out</a:t>
            </a:r>
          </a:p>
          <a:p>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Orientation first time on Zoom—We really want feedback!</a:t>
            </a:r>
          </a:p>
        </p:txBody>
      </p:sp>
      <p:sp>
        <p:nvSpPr>
          <p:cNvPr id="4" name="Title 3">
            <a:extLst>
              <a:ext uri="{FF2B5EF4-FFF2-40B4-BE49-F238E27FC236}">
                <a16:creationId xmlns:a16="http://schemas.microsoft.com/office/drawing/2014/main" id="{2C349E42-1918-8FAD-6A24-EFB6EB75C997}"/>
              </a:ext>
            </a:extLst>
          </p:cNvPr>
          <p:cNvSpPr>
            <a:spLocks noGrp="1"/>
          </p:cNvSpPr>
          <p:nvPr>
            <p:ph type="title"/>
          </p:nvPr>
        </p:nvSpPr>
        <p:spPr/>
        <p:txBody>
          <a:bodyPr/>
          <a:lstStyle/>
          <a:p>
            <a:r>
              <a:rPr lang="en-US" dirty="0">
                <a:solidFill>
                  <a:schemeClr val="bg1"/>
                </a:solidFill>
                <a:latin typeface="Calibri" panose="020F0502020204030204" pitchFamily="34" charset="0"/>
                <a:ea typeface="Calibri" panose="020F0502020204030204" pitchFamily="34" charset="0"/>
                <a:cs typeface="Calibri" panose="020F0502020204030204" pitchFamily="34" charset="0"/>
              </a:rPr>
              <a:t>Housekeeping</a:t>
            </a:r>
          </a:p>
        </p:txBody>
      </p:sp>
      <p:pic>
        <p:nvPicPr>
          <p:cNvPr id="5" name="Picture 4" descr="A logo of a state&#10;&#10;Description automatically generated">
            <a:extLst>
              <a:ext uri="{FF2B5EF4-FFF2-40B4-BE49-F238E27FC236}">
                <a16:creationId xmlns:a16="http://schemas.microsoft.com/office/drawing/2014/main" id="{B53A833D-7A61-AB46-D372-76CDC07DC79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097" t="10579" r="3659" b="22329"/>
          <a:stretch/>
        </p:blipFill>
        <p:spPr>
          <a:xfrm>
            <a:off x="863693" y="499110"/>
            <a:ext cx="1252490" cy="931164"/>
          </a:xfrm>
          <a:prstGeom prst="rect">
            <a:avLst/>
          </a:prstGeom>
        </p:spPr>
      </p:pic>
      <p:sp>
        <p:nvSpPr>
          <p:cNvPr id="3" name="Slide Number Placeholder 2">
            <a:extLst>
              <a:ext uri="{FF2B5EF4-FFF2-40B4-BE49-F238E27FC236}">
                <a16:creationId xmlns:a16="http://schemas.microsoft.com/office/drawing/2014/main" id="{8AFDD905-D830-EF01-FCE5-E1F28515732B}"/>
              </a:ext>
            </a:extLst>
          </p:cNvPr>
          <p:cNvSpPr>
            <a:spLocks noGrp="1"/>
          </p:cNvSpPr>
          <p:nvPr>
            <p:ph type="sldNum" sz="quarter" idx="12"/>
          </p:nvPr>
        </p:nvSpPr>
        <p:spPr/>
        <p:txBody>
          <a:bodyPr/>
          <a:lstStyle/>
          <a:p>
            <a:fld id="{BBAB6764-4C08-4C01-8D8B-3F1D8D826E75}" type="slidenum">
              <a:rPr lang="en-US" smtClean="0"/>
              <a:pPr/>
              <a:t>2</a:t>
            </a:fld>
            <a:endParaRPr lang="en-US"/>
          </a:p>
        </p:txBody>
      </p:sp>
    </p:spTree>
    <p:extLst>
      <p:ext uri="{BB962C8B-B14F-4D97-AF65-F5344CB8AC3E}">
        <p14:creationId xmlns:p14="http://schemas.microsoft.com/office/powerpoint/2010/main" val="10499462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C5A68A-CD8C-B1A3-9E01-31A2D8B0CE29}"/>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45D1EEB-4C04-C391-FDD8-6BFFC148D0E9}"/>
              </a:ext>
            </a:extLst>
          </p:cNvPr>
          <p:cNvSpPr>
            <a:spLocks noGrp="1"/>
          </p:cNvSpPr>
          <p:nvPr>
            <p:ph idx="1"/>
          </p:nvPr>
        </p:nvSpPr>
        <p:spPr>
          <a:xfrm>
            <a:off x="438150" y="2514600"/>
            <a:ext cx="7408333" cy="3902082"/>
          </a:xfrm>
        </p:spPr>
        <p:txBody>
          <a:bodyPr>
            <a:noAutofit/>
          </a:bodyPr>
          <a:lstStyle/>
          <a:p>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NRCS funded a major effort to develop new 5-year plans for all 100 SWCDs. All districts 5-year plans are complete and recorded with your respective counties.</a:t>
            </a:r>
          </a:p>
          <a:p>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Updated 5-year plans are due again in 2026.</a:t>
            </a:r>
          </a:p>
          <a:p>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CDI employs professional planners to assist SWCDs with this process.</a:t>
            </a:r>
          </a:p>
          <a:p>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Activate the Federal Local Working Group process</a:t>
            </a:r>
          </a:p>
          <a:p>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Information in plans used to fulfill required reporting for EPA Nonpoint Source Management Plan.</a:t>
            </a:r>
          </a:p>
        </p:txBody>
      </p:sp>
      <p:sp>
        <p:nvSpPr>
          <p:cNvPr id="3" name="Title 2">
            <a:extLst>
              <a:ext uri="{FF2B5EF4-FFF2-40B4-BE49-F238E27FC236}">
                <a16:creationId xmlns:a16="http://schemas.microsoft.com/office/drawing/2014/main" id="{4C46584A-4E03-5C9F-12AC-8401778A3927}"/>
              </a:ext>
            </a:extLst>
          </p:cNvPr>
          <p:cNvSpPr>
            <a:spLocks noGrp="1"/>
          </p:cNvSpPr>
          <p:nvPr>
            <p:ph type="title"/>
          </p:nvPr>
        </p:nvSpPr>
        <p:spPr>
          <a:xfrm>
            <a:off x="1143000" y="304800"/>
            <a:ext cx="7086600" cy="1066800"/>
          </a:xfrm>
        </p:spPr>
        <p:txBody>
          <a:bodyPr>
            <a:normAutofit/>
          </a:bodyPr>
          <a:lstStyle/>
          <a:p>
            <a:r>
              <a:rPr lang="en-US" dirty="0"/>
              <a:t>   Required Five-year Plans</a:t>
            </a:r>
          </a:p>
        </p:txBody>
      </p:sp>
      <p:pic>
        <p:nvPicPr>
          <p:cNvPr id="5" name="Picture 4" descr="A logo of a state&#10;&#10;Description automatically generated">
            <a:extLst>
              <a:ext uri="{FF2B5EF4-FFF2-40B4-BE49-F238E27FC236}">
                <a16:creationId xmlns:a16="http://schemas.microsoft.com/office/drawing/2014/main" id="{B9C56FE0-3510-BEBE-D68A-210FFB62F5C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097" t="10579" r="3659" b="22329"/>
          <a:stretch/>
        </p:blipFill>
        <p:spPr>
          <a:xfrm>
            <a:off x="516755" y="441318"/>
            <a:ext cx="1252490" cy="931164"/>
          </a:xfrm>
          <a:prstGeom prst="rect">
            <a:avLst/>
          </a:prstGeom>
        </p:spPr>
      </p:pic>
      <p:sp>
        <p:nvSpPr>
          <p:cNvPr id="4" name="Slide Number Placeholder 3">
            <a:extLst>
              <a:ext uri="{FF2B5EF4-FFF2-40B4-BE49-F238E27FC236}">
                <a16:creationId xmlns:a16="http://schemas.microsoft.com/office/drawing/2014/main" id="{0D3C1F9B-E744-9535-D84E-FAABE2D412E5}"/>
              </a:ext>
            </a:extLst>
          </p:cNvPr>
          <p:cNvSpPr>
            <a:spLocks noGrp="1"/>
          </p:cNvSpPr>
          <p:nvPr>
            <p:ph type="sldNum" sz="quarter" idx="12"/>
          </p:nvPr>
        </p:nvSpPr>
        <p:spPr/>
        <p:txBody>
          <a:bodyPr/>
          <a:lstStyle/>
          <a:p>
            <a:fld id="{BBAB6764-4C08-4C01-8D8B-3F1D8D826E75}" type="slidenum">
              <a:rPr lang="en-US" smtClean="0"/>
              <a:pPr/>
              <a:t>20</a:t>
            </a:fld>
            <a:endParaRPr lang="en-US"/>
          </a:p>
        </p:txBody>
      </p:sp>
    </p:spTree>
    <p:extLst>
      <p:ext uri="{BB962C8B-B14F-4D97-AF65-F5344CB8AC3E}">
        <p14:creationId xmlns:p14="http://schemas.microsoft.com/office/powerpoint/2010/main" val="11242507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184665-F38C-E62E-B9C3-A28DC31C5751}"/>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A58295F-1B4C-C667-467B-743B9EE660E7}"/>
              </a:ext>
            </a:extLst>
          </p:cNvPr>
          <p:cNvSpPr>
            <a:spLocks noGrp="1"/>
          </p:cNvSpPr>
          <p:nvPr>
            <p:ph idx="1"/>
          </p:nvPr>
        </p:nvSpPr>
        <p:spPr>
          <a:xfrm>
            <a:off x="533400" y="2133600"/>
            <a:ext cx="7620000" cy="4267200"/>
          </a:xfrm>
        </p:spPr>
        <p:txBody>
          <a:bodyPr>
            <a:normAutofit fontScale="92500"/>
          </a:bodyPr>
          <a:lstStyle/>
          <a:p>
            <a:r>
              <a:rPr lang="en-US" sz="2400" dirty="0">
                <a:latin typeface="Calibri" panose="020F0502020204030204" pitchFamily="34" charset="0"/>
                <a:cs typeface="Calibri" panose="020F0502020204030204" pitchFamily="34" charset="0"/>
              </a:rPr>
              <a:t>Develop annual work plan using five-year plan as a starting point</a:t>
            </a:r>
          </a:p>
          <a:p>
            <a:r>
              <a:rPr lang="en-US" sz="2400" dirty="0">
                <a:latin typeface="Calibri" panose="020F0502020204030204" pitchFamily="34" charset="0"/>
                <a:cs typeface="Calibri" panose="020F0502020204030204" pitchFamily="34" charset="0"/>
              </a:rPr>
              <a:t>Engage your Local Working Group including Watershed Management Authority groups to seek public input to add to plan</a:t>
            </a:r>
          </a:p>
          <a:p>
            <a:r>
              <a:rPr lang="en-US" sz="2400" dirty="0">
                <a:latin typeface="Calibri" panose="020F0502020204030204" pitchFamily="34" charset="0"/>
                <a:cs typeface="Calibri" panose="020F0502020204030204" pitchFamily="34" charset="0"/>
              </a:rPr>
              <a:t>Identify major concerns in your county</a:t>
            </a:r>
          </a:p>
          <a:p>
            <a:r>
              <a:rPr lang="en-US" sz="2400" dirty="0">
                <a:latin typeface="Calibri" panose="020F0502020204030204" pitchFamily="34" charset="0"/>
                <a:cs typeface="Calibri" panose="020F0502020204030204" pitchFamily="34" charset="0"/>
              </a:rPr>
              <a:t>Determine your objectives and goals for the year</a:t>
            </a:r>
          </a:p>
          <a:p>
            <a:r>
              <a:rPr lang="en-US" sz="2400" dirty="0">
                <a:latin typeface="Calibri" panose="020F0502020204030204" pitchFamily="34" charset="0"/>
                <a:cs typeface="Calibri" panose="020F0502020204030204" pitchFamily="34" charset="0"/>
              </a:rPr>
              <a:t>Analyze all resource data you have available</a:t>
            </a:r>
          </a:p>
          <a:p>
            <a:r>
              <a:rPr lang="en-US" sz="2400" dirty="0">
                <a:latin typeface="Calibri" panose="020F0502020204030204" pitchFamily="34" charset="0"/>
                <a:cs typeface="Calibri" panose="020F0502020204030204" pitchFamily="34" charset="0"/>
              </a:rPr>
              <a:t>Explore what activities will help you accomplish your goals</a:t>
            </a:r>
          </a:p>
          <a:p>
            <a:r>
              <a:rPr lang="en-US" sz="2400" dirty="0">
                <a:latin typeface="Calibri" panose="020F0502020204030204" pitchFamily="34" charset="0"/>
                <a:cs typeface="Calibri" panose="020F0502020204030204" pitchFamily="34" charset="0"/>
              </a:rPr>
              <a:t>Be flexible, conditions may change</a:t>
            </a:r>
          </a:p>
          <a:p>
            <a:r>
              <a:rPr lang="en-US" sz="2400" dirty="0">
                <a:latin typeface="Calibri" panose="020F0502020204030204" pitchFamily="34" charset="0"/>
                <a:cs typeface="Calibri" panose="020F0502020204030204" pitchFamily="34" charset="0"/>
              </a:rPr>
              <a:t>Share your annual plan publicly</a:t>
            </a:r>
          </a:p>
          <a:p>
            <a:pPr marL="0" indent="0">
              <a:buNone/>
            </a:pPr>
            <a:endParaRPr lang="en-US" dirty="0"/>
          </a:p>
        </p:txBody>
      </p:sp>
      <p:sp>
        <p:nvSpPr>
          <p:cNvPr id="3" name="Title 2">
            <a:extLst>
              <a:ext uri="{FF2B5EF4-FFF2-40B4-BE49-F238E27FC236}">
                <a16:creationId xmlns:a16="http://schemas.microsoft.com/office/drawing/2014/main" id="{EEC27F0C-B304-CC7D-1977-47DAD1B544CB}"/>
              </a:ext>
            </a:extLst>
          </p:cNvPr>
          <p:cNvSpPr>
            <a:spLocks noGrp="1"/>
          </p:cNvSpPr>
          <p:nvPr>
            <p:ph type="title"/>
          </p:nvPr>
        </p:nvSpPr>
        <p:spPr/>
        <p:txBody>
          <a:bodyPr/>
          <a:lstStyle/>
          <a:p>
            <a:r>
              <a:rPr lang="en-US" dirty="0"/>
              <a:t>     District Annual Work Plan</a:t>
            </a:r>
          </a:p>
        </p:txBody>
      </p:sp>
      <p:pic>
        <p:nvPicPr>
          <p:cNvPr id="5" name="Picture 4" descr="A logo of a state&#10;&#10;Description automatically generated">
            <a:extLst>
              <a:ext uri="{FF2B5EF4-FFF2-40B4-BE49-F238E27FC236}">
                <a16:creationId xmlns:a16="http://schemas.microsoft.com/office/drawing/2014/main" id="{2EC57878-D761-7F5C-3460-ECAC4A3DB03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097" t="10579" r="3659" b="22329"/>
          <a:stretch/>
        </p:blipFill>
        <p:spPr>
          <a:xfrm>
            <a:off x="505767" y="499110"/>
            <a:ext cx="1252490" cy="931164"/>
          </a:xfrm>
          <a:prstGeom prst="rect">
            <a:avLst/>
          </a:prstGeom>
        </p:spPr>
      </p:pic>
      <p:sp>
        <p:nvSpPr>
          <p:cNvPr id="4" name="Slide Number Placeholder 3">
            <a:extLst>
              <a:ext uri="{FF2B5EF4-FFF2-40B4-BE49-F238E27FC236}">
                <a16:creationId xmlns:a16="http://schemas.microsoft.com/office/drawing/2014/main" id="{67D499D4-99AE-43ED-94AD-B43EE0F227FB}"/>
              </a:ext>
            </a:extLst>
          </p:cNvPr>
          <p:cNvSpPr>
            <a:spLocks noGrp="1"/>
          </p:cNvSpPr>
          <p:nvPr>
            <p:ph type="sldNum" sz="quarter" idx="12"/>
          </p:nvPr>
        </p:nvSpPr>
        <p:spPr/>
        <p:txBody>
          <a:bodyPr/>
          <a:lstStyle/>
          <a:p>
            <a:fld id="{BBAB6764-4C08-4C01-8D8B-3F1D8D826E75}" type="slidenum">
              <a:rPr lang="en-US" smtClean="0"/>
              <a:pPr/>
              <a:t>21</a:t>
            </a:fld>
            <a:endParaRPr lang="en-US"/>
          </a:p>
        </p:txBody>
      </p:sp>
    </p:spTree>
    <p:extLst>
      <p:ext uri="{BB962C8B-B14F-4D97-AF65-F5344CB8AC3E}">
        <p14:creationId xmlns:p14="http://schemas.microsoft.com/office/powerpoint/2010/main" val="6148735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E1CDD95-372B-52C9-4430-7330286A6801}"/>
              </a:ext>
            </a:extLst>
          </p:cNvPr>
          <p:cNvSpPr>
            <a:spLocks noGrp="1"/>
          </p:cNvSpPr>
          <p:nvPr>
            <p:ph idx="1"/>
          </p:nvPr>
        </p:nvSpPr>
        <p:spPr>
          <a:xfrm>
            <a:off x="609598" y="1905000"/>
            <a:ext cx="7772401" cy="4495800"/>
          </a:xfrm>
        </p:spPr>
        <p:txBody>
          <a:bodyPr>
            <a:normAutofit/>
          </a:bodyPr>
          <a:lstStyle/>
          <a:p>
            <a:endParaRPr lang="en-US" sz="2400" dirty="0">
              <a:solidFill>
                <a:schemeClr val="tx1"/>
              </a:solidFill>
              <a:latin typeface="+mj-lt"/>
            </a:endParaRPr>
          </a:p>
          <a:p>
            <a:r>
              <a:rPr lang="en-US" sz="2400" dirty="0">
                <a:solidFill>
                  <a:schemeClr val="tx1"/>
                </a:solidFill>
                <a:latin typeface="Calibri" panose="020F0502020204030204" pitchFamily="34" charset="0"/>
                <a:cs typeface="Calibri" panose="020F0502020204030204" pitchFamily="34" charset="0"/>
              </a:rPr>
              <a:t>Commissioners are fiduciaries.</a:t>
            </a:r>
          </a:p>
          <a:p>
            <a:r>
              <a:rPr lang="en-US" sz="2400" b="0" i="0" dirty="0">
                <a:solidFill>
                  <a:schemeClr val="tx1"/>
                </a:solidFill>
                <a:effectLst/>
                <a:latin typeface="Calibri" panose="020F0502020204030204" pitchFamily="34" charset="0"/>
                <a:cs typeface="Calibri" panose="020F0502020204030204" pitchFamily="34" charset="0"/>
              </a:rPr>
              <a:t>A fiduciary is a person or organization that </a:t>
            </a:r>
            <a:r>
              <a:rPr lang="en-US" sz="2400" b="1" i="0" dirty="0">
                <a:solidFill>
                  <a:schemeClr val="tx1"/>
                </a:solidFill>
                <a:effectLst/>
                <a:latin typeface="Calibri" panose="020F0502020204030204" pitchFamily="34" charset="0"/>
                <a:cs typeface="Calibri" panose="020F0502020204030204" pitchFamily="34" charset="0"/>
              </a:rPr>
              <a:t>acts on behalf </a:t>
            </a:r>
            <a:r>
              <a:rPr lang="en-US" sz="2400" b="0" i="0" dirty="0">
                <a:solidFill>
                  <a:schemeClr val="tx1"/>
                </a:solidFill>
                <a:effectLst/>
                <a:latin typeface="Calibri" panose="020F0502020204030204" pitchFamily="34" charset="0"/>
                <a:cs typeface="Calibri" panose="020F0502020204030204" pitchFamily="34" charset="0"/>
              </a:rPr>
              <a:t>of another person or persons, putting the </a:t>
            </a:r>
            <a:r>
              <a:rPr lang="en-US" sz="2400" b="1" i="0" dirty="0">
                <a:solidFill>
                  <a:schemeClr val="tx1"/>
                </a:solidFill>
                <a:effectLst/>
                <a:latin typeface="Calibri" panose="020F0502020204030204" pitchFamily="34" charset="0"/>
                <a:cs typeface="Calibri" panose="020F0502020204030204" pitchFamily="34" charset="0"/>
              </a:rPr>
              <a:t>public interests ahead of their own</a:t>
            </a:r>
            <a:r>
              <a:rPr lang="en-US" sz="2400" b="0" i="0" dirty="0">
                <a:solidFill>
                  <a:schemeClr val="tx1"/>
                </a:solidFill>
                <a:effectLst/>
                <a:latin typeface="Calibri" panose="020F0502020204030204" pitchFamily="34" charset="0"/>
                <a:cs typeface="Calibri" panose="020F0502020204030204" pitchFamily="34" charset="0"/>
              </a:rPr>
              <a:t>, with a duty to </a:t>
            </a:r>
            <a:r>
              <a:rPr lang="en-US" sz="2400" b="1" i="0" dirty="0">
                <a:solidFill>
                  <a:schemeClr val="tx1"/>
                </a:solidFill>
                <a:effectLst/>
                <a:latin typeface="Calibri" panose="020F0502020204030204" pitchFamily="34" charset="0"/>
                <a:cs typeface="Calibri" panose="020F0502020204030204" pitchFamily="34" charset="0"/>
              </a:rPr>
              <a:t>preserve good faith and trust</a:t>
            </a:r>
            <a:r>
              <a:rPr lang="en-US" sz="2400" b="0" i="0" dirty="0">
                <a:solidFill>
                  <a:schemeClr val="tx1"/>
                </a:solidFill>
                <a:effectLst/>
                <a:latin typeface="Calibri" panose="020F0502020204030204" pitchFamily="34" charset="0"/>
                <a:cs typeface="Calibri" panose="020F0502020204030204" pitchFamily="34" charset="0"/>
              </a:rPr>
              <a:t>. Being a fiduciary requires being </a:t>
            </a:r>
            <a:r>
              <a:rPr lang="en-US" sz="2400" b="1" i="0" dirty="0">
                <a:solidFill>
                  <a:schemeClr val="tx1"/>
                </a:solidFill>
                <a:effectLst/>
                <a:latin typeface="Calibri" panose="020F0502020204030204" pitchFamily="34" charset="0"/>
                <a:cs typeface="Calibri" panose="020F0502020204030204" pitchFamily="34" charset="0"/>
              </a:rPr>
              <a:t>bound both legally and ethically </a:t>
            </a:r>
            <a:r>
              <a:rPr lang="en-US" sz="2400" b="0" i="0" dirty="0">
                <a:solidFill>
                  <a:schemeClr val="tx1"/>
                </a:solidFill>
                <a:effectLst/>
                <a:latin typeface="Calibri" panose="020F0502020204030204" pitchFamily="34" charset="0"/>
                <a:cs typeface="Calibri" panose="020F0502020204030204" pitchFamily="34" charset="0"/>
              </a:rPr>
              <a:t>to act in the other's best interests.</a:t>
            </a:r>
            <a:r>
              <a:rPr lang="en-US" sz="2400" dirty="0">
                <a:solidFill>
                  <a:schemeClr val="tx1"/>
                </a:solidFill>
                <a:latin typeface="Calibri" panose="020F0502020204030204" pitchFamily="34" charset="0"/>
                <a:cs typeface="Calibri" panose="020F0502020204030204" pitchFamily="34" charset="0"/>
              </a:rPr>
              <a:t> </a:t>
            </a:r>
          </a:p>
          <a:p>
            <a:r>
              <a:rPr lang="en-US" sz="2400" dirty="0">
                <a:solidFill>
                  <a:schemeClr val="tx1"/>
                </a:solidFill>
                <a:latin typeface="Calibri" panose="020F0502020204030204" pitchFamily="34" charset="0"/>
                <a:cs typeface="Calibri" panose="020F0502020204030204" pitchFamily="34" charset="0"/>
              </a:rPr>
              <a:t>District funds are treated as public funds even though commissioners do not have direct financial authority over grant and conservation practice funds.</a:t>
            </a:r>
          </a:p>
        </p:txBody>
      </p:sp>
      <p:sp>
        <p:nvSpPr>
          <p:cNvPr id="3" name="Title 2">
            <a:extLst>
              <a:ext uri="{FF2B5EF4-FFF2-40B4-BE49-F238E27FC236}">
                <a16:creationId xmlns:a16="http://schemas.microsoft.com/office/drawing/2014/main" id="{B94DFA53-ED89-4991-A1AB-E44623A8F237}"/>
              </a:ext>
            </a:extLst>
          </p:cNvPr>
          <p:cNvSpPr>
            <a:spLocks noGrp="1"/>
          </p:cNvSpPr>
          <p:nvPr>
            <p:ph type="title"/>
          </p:nvPr>
        </p:nvSpPr>
        <p:spPr/>
        <p:txBody>
          <a:bodyPr/>
          <a:lstStyle/>
          <a:p>
            <a:r>
              <a:rPr lang="en-US" dirty="0"/>
              <a:t>Fiduciary Responsibility</a:t>
            </a:r>
          </a:p>
        </p:txBody>
      </p:sp>
      <p:pic>
        <p:nvPicPr>
          <p:cNvPr id="5" name="Picture 4" descr="A logo of a state&#10;&#10;Description automatically generated">
            <a:extLst>
              <a:ext uri="{FF2B5EF4-FFF2-40B4-BE49-F238E27FC236}">
                <a16:creationId xmlns:a16="http://schemas.microsoft.com/office/drawing/2014/main" id="{75867A5C-2DDF-856D-F7C3-C4E5B48576B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097" t="10579" r="3659" b="22329"/>
          <a:stretch/>
        </p:blipFill>
        <p:spPr>
          <a:xfrm>
            <a:off x="473947" y="499110"/>
            <a:ext cx="1252490" cy="931164"/>
          </a:xfrm>
          <a:prstGeom prst="rect">
            <a:avLst/>
          </a:prstGeom>
        </p:spPr>
      </p:pic>
      <p:sp>
        <p:nvSpPr>
          <p:cNvPr id="4" name="Slide Number Placeholder 3">
            <a:extLst>
              <a:ext uri="{FF2B5EF4-FFF2-40B4-BE49-F238E27FC236}">
                <a16:creationId xmlns:a16="http://schemas.microsoft.com/office/drawing/2014/main" id="{D9360AEE-4CD4-86A2-79E7-D27FE0E13D7A}"/>
              </a:ext>
            </a:extLst>
          </p:cNvPr>
          <p:cNvSpPr>
            <a:spLocks noGrp="1"/>
          </p:cNvSpPr>
          <p:nvPr>
            <p:ph type="sldNum" sz="quarter" idx="12"/>
          </p:nvPr>
        </p:nvSpPr>
        <p:spPr/>
        <p:txBody>
          <a:bodyPr/>
          <a:lstStyle/>
          <a:p>
            <a:fld id="{BBAB6764-4C08-4C01-8D8B-3F1D8D826E75}" type="slidenum">
              <a:rPr lang="en-US" smtClean="0"/>
              <a:pPr/>
              <a:t>22</a:t>
            </a:fld>
            <a:endParaRPr lang="en-US"/>
          </a:p>
        </p:txBody>
      </p:sp>
    </p:spTree>
    <p:extLst>
      <p:ext uri="{BB962C8B-B14F-4D97-AF65-F5344CB8AC3E}">
        <p14:creationId xmlns:p14="http://schemas.microsoft.com/office/powerpoint/2010/main" val="20633819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23BDFD6-1B5E-4568-69AD-4B1254D4211F}"/>
              </a:ext>
            </a:extLst>
          </p:cNvPr>
          <p:cNvSpPr>
            <a:spLocks noGrp="1"/>
          </p:cNvSpPr>
          <p:nvPr>
            <p:ph idx="1"/>
          </p:nvPr>
        </p:nvSpPr>
        <p:spPr>
          <a:xfrm>
            <a:off x="609598" y="2514600"/>
            <a:ext cx="8077201" cy="3733800"/>
          </a:xfrm>
        </p:spPr>
        <p:txBody>
          <a:bodyPr>
            <a:normAutofit fontScale="85000" lnSpcReduction="20000"/>
          </a:bodyPr>
          <a:lstStyle/>
          <a:p>
            <a:r>
              <a:rPr lang="en-US" sz="2600" dirty="0">
                <a:solidFill>
                  <a:schemeClr val="tx1"/>
                </a:solidFill>
                <a:latin typeface="Calibri" panose="020F0502020204030204" pitchFamily="34" charset="0"/>
                <a:ea typeface="Calibri" panose="020F0502020204030204" pitchFamily="34" charset="0"/>
                <a:cs typeface="Calibri" panose="020F0502020204030204" pitchFamily="34" charset="0"/>
              </a:rPr>
              <a:t>Review monthly treasurers' report during board meeting</a:t>
            </a:r>
          </a:p>
          <a:p>
            <a:r>
              <a:rPr lang="en-US" sz="2600" dirty="0">
                <a:solidFill>
                  <a:schemeClr val="tx1"/>
                </a:solidFill>
                <a:latin typeface="Calibri" panose="020F0502020204030204" pitchFamily="34" charset="0"/>
                <a:ea typeface="Calibri" panose="020F0502020204030204" pitchFamily="34" charset="0"/>
                <a:cs typeface="Calibri" panose="020F0502020204030204" pitchFamily="34" charset="0"/>
              </a:rPr>
              <a:t>Treasurer &amp; Co-Treasurer date &amp; sign report: </a:t>
            </a:r>
            <a:r>
              <a:rPr lang="en-US" sz="2600" b="1" dirty="0">
                <a:solidFill>
                  <a:schemeClr val="tx1"/>
                </a:solidFill>
                <a:latin typeface="Calibri" panose="020F0502020204030204" pitchFamily="34" charset="0"/>
                <a:ea typeface="Calibri" panose="020F0502020204030204" pitchFamily="34" charset="0"/>
                <a:cs typeface="Calibri" panose="020F0502020204030204" pitchFamily="34" charset="0"/>
              </a:rPr>
              <a:t>“I verify I have reviewed the Treasurer’s Report &amp; supporting Schedules.”</a:t>
            </a:r>
          </a:p>
          <a:p>
            <a:r>
              <a:rPr lang="en-US" sz="2600" dirty="0">
                <a:solidFill>
                  <a:schemeClr val="tx1"/>
                </a:solidFill>
                <a:latin typeface="Calibri" panose="020F0502020204030204" pitchFamily="34" charset="0"/>
                <a:ea typeface="Calibri" panose="020F0502020204030204" pitchFamily="34" charset="0"/>
                <a:cs typeface="Calibri" panose="020F0502020204030204" pitchFamily="34" charset="0"/>
              </a:rPr>
              <a:t>They also initial every page and document.</a:t>
            </a:r>
          </a:p>
          <a:p>
            <a:r>
              <a:rPr lang="en-US" sz="2600" dirty="0">
                <a:solidFill>
                  <a:schemeClr val="tx1"/>
                </a:solidFill>
                <a:latin typeface="Calibri" panose="020F0502020204030204" pitchFamily="34" charset="0"/>
                <a:ea typeface="Calibri" panose="020F0502020204030204" pitchFamily="34" charset="0"/>
                <a:cs typeface="Calibri" panose="020F0502020204030204" pitchFamily="34" charset="0"/>
              </a:rPr>
              <a:t>A motion is required to </a:t>
            </a:r>
            <a:r>
              <a:rPr lang="en-US" sz="2600" b="1" dirty="0">
                <a:solidFill>
                  <a:schemeClr val="tx1"/>
                </a:solidFill>
                <a:latin typeface="Calibri" panose="020F0502020204030204" pitchFamily="34" charset="0"/>
                <a:ea typeface="Calibri" panose="020F0502020204030204" pitchFamily="34" charset="0"/>
                <a:cs typeface="Calibri" panose="020F0502020204030204" pitchFamily="34" charset="0"/>
              </a:rPr>
              <a:t>“accept the treasurer’s report as presented”</a:t>
            </a:r>
          </a:p>
          <a:p>
            <a:r>
              <a:rPr lang="en-US" sz="2600" dirty="0">
                <a:solidFill>
                  <a:schemeClr val="tx1"/>
                </a:solidFill>
                <a:latin typeface="Calibri" panose="020F0502020204030204" pitchFamily="34" charset="0"/>
                <a:ea typeface="Calibri" panose="020F0502020204030204" pitchFamily="34" charset="0"/>
                <a:cs typeface="Calibri" panose="020F0502020204030204" pitchFamily="34" charset="0"/>
              </a:rPr>
              <a:t>Follow your District Financial Policies</a:t>
            </a:r>
          </a:p>
          <a:p>
            <a:r>
              <a:rPr lang="en-US" sz="2600" dirty="0">
                <a:solidFill>
                  <a:schemeClr val="tx1"/>
                </a:solidFill>
                <a:latin typeface="Calibri" panose="020F0502020204030204" pitchFamily="34" charset="0"/>
                <a:ea typeface="Calibri" panose="020F0502020204030204" pitchFamily="34" charset="0"/>
                <a:cs typeface="Calibri" panose="020F0502020204030204" pitchFamily="34" charset="0"/>
              </a:rPr>
              <a:t>Conduct annual self-review of district funds; due by Sept. 30 to IDALS</a:t>
            </a:r>
          </a:p>
          <a:p>
            <a:r>
              <a:rPr lang="en-US" sz="2600" dirty="0">
                <a:solidFill>
                  <a:schemeClr val="tx1"/>
                </a:solidFill>
                <a:latin typeface="Calibri" panose="020F0502020204030204" pitchFamily="34" charset="0"/>
                <a:cs typeface="Calibri" panose="020F0502020204030204" pitchFamily="34" charset="0"/>
              </a:rPr>
              <a:t>Prepare and publish an annual report of accomplishments including financials</a:t>
            </a:r>
          </a:p>
          <a:p>
            <a:endPar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endParaRPr lang="en-US" dirty="0"/>
          </a:p>
          <a:p>
            <a:endParaRPr lang="en-US" dirty="0"/>
          </a:p>
        </p:txBody>
      </p:sp>
      <p:sp>
        <p:nvSpPr>
          <p:cNvPr id="3" name="Title 2">
            <a:extLst>
              <a:ext uri="{FF2B5EF4-FFF2-40B4-BE49-F238E27FC236}">
                <a16:creationId xmlns:a16="http://schemas.microsoft.com/office/drawing/2014/main" id="{8ED23EEF-EACC-A81C-3E3A-CCEA52841AE9}"/>
              </a:ext>
            </a:extLst>
          </p:cNvPr>
          <p:cNvSpPr>
            <a:spLocks noGrp="1"/>
          </p:cNvSpPr>
          <p:nvPr>
            <p:ph type="title"/>
          </p:nvPr>
        </p:nvSpPr>
        <p:spPr/>
        <p:txBody>
          <a:bodyPr>
            <a:normAutofit/>
          </a:bodyPr>
          <a:lstStyle/>
          <a:p>
            <a:r>
              <a:rPr lang="en-US" dirty="0"/>
              <a:t>Fiduciary Responsibility (Cont.)</a:t>
            </a:r>
          </a:p>
        </p:txBody>
      </p:sp>
      <p:sp>
        <p:nvSpPr>
          <p:cNvPr id="4" name="Slide Number Placeholder 3">
            <a:extLst>
              <a:ext uri="{FF2B5EF4-FFF2-40B4-BE49-F238E27FC236}">
                <a16:creationId xmlns:a16="http://schemas.microsoft.com/office/drawing/2014/main" id="{A4DB3E43-94E7-D509-1211-05F32BD0CA2F}"/>
              </a:ext>
            </a:extLst>
          </p:cNvPr>
          <p:cNvSpPr>
            <a:spLocks noGrp="1"/>
          </p:cNvSpPr>
          <p:nvPr>
            <p:ph type="sldNum" sz="quarter" idx="12"/>
          </p:nvPr>
        </p:nvSpPr>
        <p:spPr/>
        <p:txBody>
          <a:bodyPr/>
          <a:lstStyle/>
          <a:p>
            <a:fld id="{BBAB6764-4C08-4C01-8D8B-3F1D8D826E75}" type="slidenum">
              <a:rPr lang="en-US" smtClean="0"/>
              <a:pPr/>
              <a:t>23</a:t>
            </a:fld>
            <a:endParaRPr lang="en-US"/>
          </a:p>
        </p:txBody>
      </p:sp>
    </p:spTree>
    <p:extLst>
      <p:ext uri="{BB962C8B-B14F-4D97-AF65-F5344CB8AC3E}">
        <p14:creationId xmlns:p14="http://schemas.microsoft.com/office/powerpoint/2010/main" val="40165223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29F6820-15D5-D29F-DC1F-96DEBF7C71D2}"/>
              </a:ext>
            </a:extLst>
          </p:cNvPr>
          <p:cNvSpPr>
            <a:spLocks noGrp="1"/>
          </p:cNvSpPr>
          <p:nvPr>
            <p:ph idx="1"/>
          </p:nvPr>
        </p:nvSpPr>
        <p:spPr>
          <a:xfrm>
            <a:off x="762000" y="2514600"/>
            <a:ext cx="7408333" cy="3657600"/>
          </a:xfrm>
        </p:spPr>
        <p:txBody>
          <a:bodyPr>
            <a:normAutofit fontScale="92500" lnSpcReduction="10000"/>
          </a:bodyPr>
          <a:lstStyle/>
          <a:p>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IDALS annual allotment (increased to $3,000 in Sept 2024 for FY 2025—first increase since FY21)</a:t>
            </a:r>
          </a:p>
          <a:p>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Pays mileage &amp; allowed expenses for commissioners &amp; assistant commissioners</a:t>
            </a:r>
          </a:p>
          <a:p>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CDI and NACD dues are paid from these funds, and also other association dues affiliated with our mission</a:t>
            </a:r>
          </a:p>
          <a:p>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Can buy office supplies &amp; pay for printing of publications</a:t>
            </a:r>
          </a:p>
          <a:p>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Cover meeting &amp; workshop expenses—no food/drinks</a:t>
            </a:r>
          </a:p>
          <a:p>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More allowed expenses are found in </a:t>
            </a:r>
            <a:r>
              <a:rPr lang="en-US" sz="2400" b="1" dirty="0">
                <a:solidFill>
                  <a:schemeClr val="tx1"/>
                </a:solidFill>
                <a:latin typeface="Calibri" panose="020F0502020204030204" pitchFamily="34" charset="0"/>
                <a:ea typeface="Calibri" panose="020F0502020204030204" pitchFamily="34" charset="0"/>
                <a:cs typeface="Calibri" panose="020F0502020204030204" pitchFamily="34" charset="0"/>
              </a:rPr>
              <a:t>IDALS Policy &amp; Procedures Manual</a:t>
            </a: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 available from your CA.</a:t>
            </a:r>
          </a:p>
          <a:p>
            <a:endParaRPr lang="en-US" dirty="0"/>
          </a:p>
          <a:p>
            <a:endParaRPr lang="en-US" dirty="0"/>
          </a:p>
        </p:txBody>
      </p:sp>
      <p:sp>
        <p:nvSpPr>
          <p:cNvPr id="3" name="Title 2">
            <a:extLst>
              <a:ext uri="{FF2B5EF4-FFF2-40B4-BE49-F238E27FC236}">
                <a16:creationId xmlns:a16="http://schemas.microsoft.com/office/drawing/2014/main" id="{590FAC26-4B3A-B522-F634-0EED28DDC4C0}"/>
              </a:ext>
            </a:extLst>
          </p:cNvPr>
          <p:cNvSpPr>
            <a:spLocks noGrp="1"/>
          </p:cNvSpPr>
          <p:nvPr>
            <p:ph type="title"/>
          </p:nvPr>
        </p:nvSpPr>
        <p:spPr>
          <a:xfrm>
            <a:off x="457200" y="609600"/>
            <a:ext cx="8153400" cy="1219200"/>
          </a:xfrm>
        </p:spPr>
        <p:txBody>
          <a:bodyPr anchor="b">
            <a:normAutofit fontScale="90000"/>
          </a:bodyPr>
          <a:lstStyle/>
          <a:p>
            <a:br>
              <a:rPr lang="en-US" dirty="0"/>
            </a:br>
            <a:br>
              <a:rPr lang="en-US" dirty="0"/>
            </a:br>
            <a:br>
              <a:rPr lang="en-US" dirty="0"/>
            </a:br>
            <a:r>
              <a:rPr lang="en-US" dirty="0"/>
              <a:t>Commissioner Expense Fund</a:t>
            </a:r>
            <a:br>
              <a:rPr lang="en-US" dirty="0"/>
            </a:br>
            <a:endParaRPr lang="en-US" dirty="0"/>
          </a:p>
        </p:txBody>
      </p:sp>
      <p:sp>
        <p:nvSpPr>
          <p:cNvPr id="4" name="Slide Number Placeholder 3">
            <a:extLst>
              <a:ext uri="{FF2B5EF4-FFF2-40B4-BE49-F238E27FC236}">
                <a16:creationId xmlns:a16="http://schemas.microsoft.com/office/drawing/2014/main" id="{70FB4A16-6A77-374C-1EFF-51A4B5A212EB}"/>
              </a:ext>
            </a:extLst>
          </p:cNvPr>
          <p:cNvSpPr>
            <a:spLocks noGrp="1"/>
          </p:cNvSpPr>
          <p:nvPr>
            <p:ph type="sldNum" sz="quarter" idx="12"/>
          </p:nvPr>
        </p:nvSpPr>
        <p:spPr/>
        <p:txBody>
          <a:bodyPr/>
          <a:lstStyle/>
          <a:p>
            <a:fld id="{BBAB6764-4C08-4C01-8D8B-3F1D8D826E75}" type="slidenum">
              <a:rPr lang="en-US" smtClean="0"/>
              <a:pPr/>
              <a:t>24</a:t>
            </a:fld>
            <a:endParaRPr lang="en-US"/>
          </a:p>
        </p:txBody>
      </p:sp>
    </p:spTree>
    <p:extLst>
      <p:ext uri="{BB962C8B-B14F-4D97-AF65-F5344CB8AC3E}">
        <p14:creationId xmlns:p14="http://schemas.microsoft.com/office/powerpoint/2010/main" val="8439315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b="1" dirty="0"/>
              <a:t>OVERVIEW: District Funds Sources</a:t>
            </a:r>
          </a:p>
        </p:txBody>
      </p:sp>
      <p:sp>
        <p:nvSpPr>
          <p:cNvPr id="4" name="Content Placeholder 1"/>
          <p:cNvSpPr txBox="1">
            <a:spLocks/>
          </p:cNvSpPr>
          <p:nvPr/>
        </p:nvSpPr>
        <p:spPr>
          <a:xfrm>
            <a:off x="4439613" y="1752601"/>
            <a:ext cx="3886201" cy="2425062"/>
          </a:xfrm>
          <a:prstGeom prst="rect">
            <a:avLst/>
          </a:prstGeom>
          <a:solidFill>
            <a:schemeClr val="accent2">
              <a:lumMod val="40000"/>
              <a:lumOff val="60000"/>
            </a:schemeClr>
          </a:solidFill>
          <a:ln w="12700">
            <a:noFill/>
          </a:ln>
        </p:spPr>
        <p:txBody>
          <a:bodyPr vert="horz" lIns="91440" tIns="45720" rIns="91440" bIns="45720" rtlCol="0">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lgn="ctr">
              <a:buFont typeface="Symbol" pitchFamily="18" charset="2"/>
              <a:buNone/>
            </a:pPr>
            <a:r>
              <a:rPr lang="en-US" b="1" u="sng" dirty="0">
                <a:solidFill>
                  <a:schemeClr val="tx1"/>
                </a:solidFill>
                <a:latin typeface="Calibri" panose="020F0502020204030204" pitchFamily="34" charset="0"/>
                <a:ea typeface="Calibri" panose="020F0502020204030204" pitchFamily="34" charset="0"/>
                <a:cs typeface="Calibri" panose="020F0502020204030204" pitchFamily="34" charset="0"/>
              </a:rPr>
              <a:t>In FARMS </a:t>
            </a:r>
            <a:r>
              <a:rPr lang="en-US" sz="2000" b="1" dirty="0">
                <a:solidFill>
                  <a:schemeClr val="tx1"/>
                </a:solidFill>
                <a:latin typeface="Calibri" panose="020F0502020204030204" pitchFamily="34" charset="0"/>
                <a:ea typeface="Calibri" panose="020F0502020204030204" pitchFamily="34" charset="0"/>
                <a:cs typeface="Calibri" panose="020F0502020204030204" pitchFamily="34" charset="0"/>
              </a:rPr>
              <a:t>(Financial And Resource Management System)</a:t>
            </a:r>
          </a:p>
          <a:p>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All practices receiving state cost share, DNR 319, WPF, WSPF, WQI, no interest and low interest loans</a:t>
            </a:r>
          </a:p>
          <a:p>
            <a:endParaRPr lang="en-US" dirty="0">
              <a:solidFill>
                <a:schemeClr val="tx1"/>
              </a:solidFill>
            </a:endParaRPr>
          </a:p>
        </p:txBody>
      </p:sp>
      <p:sp>
        <p:nvSpPr>
          <p:cNvPr id="6" name="Content Placeholder 1"/>
          <p:cNvSpPr txBox="1">
            <a:spLocks/>
          </p:cNvSpPr>
          <p:nvPr/>
        </p:nvSpPr>
        <p:spPr>
          <a:xfrm>
            <a:off x="4439613" y="4239183"/>
            <a:ext cx="3886201" cy="2071130"/>
          </a:xfrm>
          <a:prstGeom prst="rect">
            <a:avLst/>
          </a:prstGeom>
          <a:solidFill>
            <a:schemeClr val="accent2">
              <a:lumMod val="40000"/>
              <a:lumOff val="60000"/>
            </a:schemeClr>
          </a:solidFill>
        </p:spPr>
        <p:txBody>
          <a:bodyPr vert="horz" lIns="91440" tIns="45720" rIns="91440" bIns="45720" rtlCol="0">
            <a:normAutofit fontScale="85000" lnSpcReduction="10000"/>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lgn="ctr">
              <a:buFont typeface="Symbol" pitchFamily="18" charset="2"/>
              <a:buNone/>
            </a:pPr>
            <a:r>
              <a:rPr lang="en-US" b="1" u="sng" dirty="0">
                <a:solidFill>
                  <a:schemeClr val="tx1"/>
                </a:solidFill>
                <a:latin typeface="Calibri" panose="020F0502020204030204" pitchFamily="34" charset="0"/>
                <a:ea typeface="Calibri" panose="020F0502020204030204" pitchFamily="34" charset="0"/>
                <a:cs typeface="Calibri" panose="020F0502020204030204" pitchFamily="34" charset="0"/>
              </a:rPr>
              <a:t>NRCS Systems </a:t>
            </a:r>
          </a:p>
          <a:p>
            <a:pPr marL="0" indent="0" algn="ctr">
              <a:buFont typeface="Symbol" pitchFamily="18" charset="2"/>
              <a:buNone/>
            </a:pPr>
            <a:r>
              <a:rPr lang="en-US" b="1" u="sng" dirty="0">
                <a:solidFill>
                  <a:schemeClr val="tx1"/>
                </a:solidFill>
                <a:latin typeface="Calibri" panose="020F0502020204030204" pitchFamily="34" charset="0"/>
                <a:ea typeface="Calibri" panose="020F0502020204030204" pitchFamily="34" charset="0"/>
                <a:cs typeface="Calibri" panose="020F0502020204030204" pitchFamily="34" charset="0"/>
              </a:rPr>
              <a:t>(</a:t>
            </a:r>
            <a:r>
              <a:rPr lang="en-US" b="1" u="sng" dirty="0" err="1">
                <a:solidFill>
                  <a:schemeClr val="tx1"/>
                </a:solidFill>
                <a:latin typeface="Calibri" panose="020F0502020204030204" pitchFamily="34" charset="0"/>
                <a:ea typeface="Calibri" panose="020F0502020204030204" pitchFamily="34" charset="0"/>
                <a:cs typeface="Calibri" panose="020F0502020204030204" pitchFamily="34" charset="0"/>
              </a:rPr>
              <a:t>ProTracts</a:t>
            </a:r>
            <a:r>
              <a:rPr lang="en-US" b="1" u="sng" dirty="0">
                <a:solidFill>
                  <a:schemeClr val="tx1"/>
                </a:solidFill>
                <a:latin typeface="Calibri" panose="020F0502020204030204" pitchFamily="34" charset="0"/>
                <a:ea typeface="Calibri" panose="020F0502020204030204" pitchFamily="34" charset="0"/>
                <a:cs typeface="Calibri" panose="020F0502020204030204" pitchFamily="34" charset="0"/>
              </a:rPr>
              <a:t>/Conservation Desktop)</a:t>
            </a:r>
            <a:endParaRPr lang="en-US" sz="20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All contracts receiving federal cost share: EQIP, CSP, RCPP, etc.</a:t>
            </a:r>
          </a:p>
          <a:p>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CRP contracts managed by Farm Service Agency (FSA)</a:t>
            </a:r>
          </a:p>
          <a:p>
            <a:endParaRPr lang="en-US" dirty="0">
              <a:solidFill>
                <a:schemeClr val="tx1"/>
              </a:solidFill>
            </a:endParaRPr>
          </a:p>
        </p:txBody>
      </p:sp>
      <p:sp>
        <p:nvSpPr>
          <p:cNvPr id="7" name="Content Placeholder 1">
            <a:extLst>
              <a:ext uri="{FF2B5EF4-FFF2-40B4-BE49-F238E27FC236}">
                <a16:creationId xmlns:a16="http://schemas.microsoft.com/office/drawing/2014/main" id="{8133E773-BCDF-5387-AD52-9083164EFAE0}"/>
              </a:ext>
            </a:extLst>
          </p:cNvPr>
          <p:cNvSpPr txBox="1">
            <a:spLocks/>
          </p:cNvSpPr>
          <p:nvPr/>
        </p:nvSpPr>
        <p:spPr>
          <a:xfrm>
            <a:off x="304800" y="1143000"/>
            <a:ext cx="8229601" cy="510540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gn="ctr"/>
            <a:r>
              <a:rPr lang="en-US" sz="2400" dirty="0">
                <a:solidFill>
                  <a:schemeClr val="bg1"/>
                </a:solidFill>
              </a:rPr>
              <a:t>District funds are public funds</a:t>
            </a:r>
          </a:p>
        </p:txBody>
      </p:sp>
      <p:sp>
        <p:nvSpPr>
          <p:cNvPr id="8" name="Content Placeholder 1">
            <a:extLst>
              <a:ext uri="{FF2B5EF4-FFF2-40B4-BE49-F238E27FC236}">
                <a16:creationId xmlns:a16="http://schemas.microsoft.com/office/drawing/2014/main" id="{B7B8BF03-9909-3713-6FBA-1FFA06B36EB5}"/>
              </a:ext>
            </a:extLst>
          </p:cNvPr>
          <p:cNvSpPr txBox="1">
            <a:spLocks/>
          </p:cNvSpPr>
          <p:nvPr/>
        </p:nvSpPr>
        <p:spPr>
          <a:xfrm>
            <a:off x="439615" y="1981200"/>
            <a:ext cx="3699933" cy="4329113"/>
          </a:xfrm>
          <a:prstGeom prst="rect">
            <a:avLst/>
          </a:prstGeom>
          <a:solidFill>
            <a:schemeClr val="accent2">
              <a:lumMod val="20000"/>
              <a:lumOff val="80000"/>
            </a:schemeClr>
          </a:solidFill>
        </p:spPr>
        <p:txBody>
          <a:bodyPr vert="horz" lIns="91440" tIns="45720" rIns="91440" bIns="45720" rtlCol="0">
            <a:normAutofit fontScale="40000" lnSpcReduction="20000"/>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lgn="ctr">
              <a:buFont typeface="Symbol" pitchFamily="18" charset="2"/>
              <a:buNone/>
            </a:pPr>
            <a:r>
              <a:rPr lang="en-US" sz="4800" b="1" u="sng" dirty="0">
                <a:solidFill>
                  <a:schemeClr val="tx1"/>
                </a:solidFill>
                <a:latin typeface="Calibri" panose="020F0502020204030204" pitchFamily="34" charset="0"/>
                <a:ea typeface="Calibri" panose="020F0502020204030204" pitchFamily="34" charset="0"/>
                <a:cs typeface="Calibri" panose="020F0502020204030204" pitchFamily="34" charset="0"/>
              </a:rPr>
              <a:t>In District Account</a:t>
            </a:r>
          </a:p>
          <a:p>
            <a:r>
              <a:rPr lang="en-US" sz="4800" dirty="0">
                <a:solidFill>
                  <a:schemeClr val="tx1"/>
                </a:solidFill>
                <a:latin typeface="Calibri" panose="020F0502020204030204" pitchFamily="34" charset="0"/>
                <a:ea typeface="Calibri" panose="020F0502020204030204" pitchFamily="34" charset="0"/>
                <a:cs typeface="Calibri" panose="020F0502020204030204" pitchFamily="34" charset="0"/>
              </a:rPr>
              <a:t>Commissioner Expense Fund</a:t>
            </a:r>
          </a:p>
          <a:p>
            <a:endParaRPr lang="en-US" sz="48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r>
              <a:rPr lang="en-US" sz="4800" dirty="0">
                <a:solidFill>
                  <a:schemeClr val="tx1"/>
                </a:solidFill>
                <a:latin typeface="Calibri" panose="020F0502020204030204" pitchFamily="34" charset="0"/>
                <a:ea typeface="Calibri" panose="020F0502020204030204" pitchFamily="34" charset="0"/>
                <a:cs typeface="Calibri" panose="020F0502020204030204" pitchFamily="34" charset="0"/>
              </a:rPr>
              <a:t>Funds from District fundraising activities (tree sales, equipment rental, donations, etc.)  </a:t>
            </a:r>
            <a:r>
              <a:rPr lang="en-US" sz="4800" b="1" dirty="0">
                <a:solidFill>
                  <a:schemeClr val="tx1"/>
                </a:solidFill>
                <a:latin typeface="Calibri" panose="020F0502020204030204" pitchFamily="34" charset="0"/>
                <a:ea typeface="Calibri" panose="020F0502020204030204" pitchFamily="34" charset="0"/>
                <a:cs typeface="Calibri" panose="020F0502020204030204" pitchFamily="34" charset="0"/>
              </a:rPr>
              <a:t>Spend with commissioner discretion according to district policy</a:t>
            </a:r>
          </a:p>
          <a:p>
            <a:endParaRPr lang="en-US" sz="48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r>
              <a:rPr lang="en-US" sz="4800" dirty="0">
                <a:solidFill>
                  <a:schemeClr val="tx1"/>
                </a:solidFill>
                <a:latin typeface="Calibri" panose="020F0502020204030204" pitchFamily="34" charset="0"/>
                <a:ea typeface="Calibri" panose="020F0502020204030204" pitchFamily="34" charset="0"/>
                <a:cs typeface="Calibri" panose="020F0502020204030204" pitchFamily="34" charset="0"/>
              </a:rPr>
              <a:t>Funds from grants such as DNR 319, WPF, WSPF, &amp; WQI for admin including salary, benefits, education and outreach, supplies, equipment, travel and training, etc.  </a:t>
            </a:r>
            <a:r>
              <a:rPr lang="en-US" sz="4800" b="1" dirty="0">
                <a:solidFill>
                  <a:schemeClr val="tx1"/>
                </a:solidFill>
                <a:latin typeface="Calibri" panose="020F0502020204030204" pitchFamily="34" charset="0"/>
                <a:ea typeface="Calibri" panose="020F0502020204030204" pitchFamily="34" charset="0"/>
                <a:cs typeface="Calibri" panose="020F0502020204030204" pitchFamily="34" charset="0"/>
              </a:rPr>
              <a:t>Monthly requests for these funds required for reimbursements or advances.</a:t>
            </a:r>
          </a:p>
          <a:p>
            <a:endParaRPr lang="en-US" b="1" dirty="0">
              <a:solidFill>
                <a:schemeClr val="tx1"/>
              </a:solidFill>
            </a:endParaRPr>
          </a:p>
        </p:txBody>
      </p:sp>
      <p:sp>
        <p:nvSpPr>
          <p:cNvPr id="2" name="Slide Number Placeholder 1">
            <a:extLst>
              <a:ext uri="{FF2B5EF4-FFF2-40B4-BE49-F238E27FC236}">
                <a16:creationId xmlns:a16="http://schemas.microsoft.com/office/drawing/2014/main" id="{FBABA633-EEED-FAA1-F1E5-5D9A7EA92425}"/>
              </a:ext>
            </a:extLst>
          </p:cNvPr>
          <p:cNvSpPr>
            <a:spLocks noGrp="1"/>
          </p:cNvSpPr>
          <p:nvPr>
            <p:ph type="sldNum" sz="quarter" idx="12"/>
          </p:nvPr>
        </p:nvSpPr>
        <p:spPr/>
        <p:txBody>
          <a:bodyPr/>
          <a:lstStyle/>
          <a:p>
            <a:fld id="{BBAB6764-4C08-4C01-8D8B-3F1D8D826E75}" type="slidenum">
              <a:rPr lang="en-US" smtClean="0"/>
              <a:pPr/>
              <a:t>25</a:t>
            </a:fld>
            <a:endParaRPr lang="en-US"/>
          </a:p>
        </p:txBody>
      </p:sp>
    </p:spTree>
    <p:extLst>
      <p:ext uri="{BB962C8B-B14F-4D97-AF65-F5344CB8AC3E}">
        <p14:creationId xmlns:p14="http://schemas.microsoft.com/office/powerpoint/2010/main" val="3291573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295400"/>
            <a:ext cx="8686800" cy="762000"/>
          </a:xfrm>
        </p:spPr>
        <p:txBody>
          <a:bodyPr>
            <a:normAutofit/>
          </a:bodyPr>
          <a:lstStyle/>
          <a:p>
            <a:pPr marL="0" indent="0" algn="ctr">
              <a:buNone/>
            </a:pPr>
            <a:r>
              <a:rPr lang="en-US" b="1" dirty="0">
                <a:solidFill>
                  <a:schemeClr val="bg1"/>
                </a:solidFill>
              </a:rPr>
              <a:t>Get practices on the land to conserve soil and water</a:t>
            </a:r>
          </a:p>
        </p:txBody>
      </p:sp>
      <p:sp>
        <p:nvSpPr>
          <p:cNvPr id="2" name="Title 1"/>
          <p:cNvSpPr>
            <a:spLocks noGrp="1"/>
          </p:cNvSpPr>
          <p:nvPr>
            <p:ph type="title"/>
          </p:nvPr>
        </p:nvSpPr>
        <p:spPr/>
        <p:txBody>
          <a:bodyPr/>
          <a:lstStyle/>
          <a:p>
            <a:r>
              <a:rPr lang="en-US" b="1" dirty="0"/>
              <a:t>Conservation Outreach</a:t>
            </a:r>
          </a:p>
        </p:txBody>
      </p:sp>
      <p:pic>
        <p:nvPicPr>
          <p:cNvPr id="1026" name="Picture 2" descr="http://farm8.staticflickr.com/7261/6905204092_40062c3017_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905000"/>
            <a:ext cx="3425825" cy="228499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28600" y="1910423"/>
            <a:ext cx="1380506" cy="369332"/>
          </a:xfrm>
          <a:prstGeom prst="rect">
            <a:avLst/>
          </a:prstGeom>
          <a:noFill/>
        </p:spPr>
        <p:txBody>
          <a:bodyPr wrap="none" rtlCol="0">
            <a:spAutoFit/>
          </a:bodyPr>
          <a:lstStyle/>
          <a:p>
            <a:r>
              <a:rPr lang="en-US" b="1" dirty="0"/>
              <a:t>Cover Crops</a:t>
            </a:r>
          </a:p>
        </p:txBody>
      </p:sp>
      <p:sp>
        <p:nvSpPr>
          <p:cNvPr id="6" name="TextBox 5"/>
          <p:cNvSpPr txBox="1"/>
          <p:nvPr/>
        </p:nvSpPr>
        <p:spPr>
          <a:xfrm>
            <a:off x="2839778" y="3820667"/>
            <a:ext cx="814647" cy="369332"/>
          </a:xfrm>
          <a:prstGeom prst="rect">
            <a:avLst/>
          </a:prstGeom>
          <a:noFill/>
        </p:spPr>
        <p:txBody>
          <a:bodyPr wrap="none" rtlCol="0">
            <a:spAutoFit/>
          </a:bodyPr>
          <a:lstStyle/>
          <a:p>
            <a:r>
              <a:rPr lang="en-US" b="1" dirty="0"/>
              <a:t>No Till</a:t>
            </a:r>
          </a:p>
        </p:txBody>
      </p:sp>
      <p:pic>
        <p:nvPicPr>
          <p:cNvPr id="1028" name="Picture 4" descr="http://farm8.staticflickr.com/7107/7051295573_c92dbe0d8e_b.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1582" y="4388932"/>
            <a:ext cx="3392843" cy="22630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228600" y="4388932"/>
            <a:ext cx="3425825" cy="369332"/>
          </a:xfrm>
          <a:prstGeom prst="rect">
            <a:avLst/>
          </a:prstGeom>
          <a:noFill/>
        </p:spPr>
        <p:txBody>
          <a:bodyPr wrap="square" rtlCol="0">
            <a:spAutoFit/>
          </a:bodyPr>
          <a:lstStyle/>
          <a:p>
            <a:r>
              <a:rPr lang="en-US" b="1" dirty="0"/>
              <a:t>Wetlands</a:t>
            </a:r>
          </a:p>
        </p:txBody>
      </p:sp>
      <p:pic>
        <p:nvPicPr>
          <p:cNvPr id="1030" name="Picture 6" descr="Wood chips are spread over geotextile fabric at a bioreactor installation demonstration in Webster County. Wood chips serve as a carbon source to metabolize nitrate into ga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26564" y="4372356"/>
            <a:ext cx="3440869" cy="2279576"/>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3806825" y="4388932"/>
            <a:ext cx="3425825" cy="369332"/>
          </a:xfrm>
          <a:prstGeom prst="rect">
            <a:avLst/>
          </a:prstGeom>
          <a:noFill/>
        </p:spPr>
        <p:txBody>
          <a:bodyPr wrap="square" rtlCol="0">
            <a:spAutoFit/>
          </a:bodyPr>
          <a:lstStyle/>
          <a:p>
            <a:r>
              <a:rPr lang="en-US" b="1" dirty="0"/>
              <a:t>Bioreactors </a:t>
            </a:r>
          </a:p>
        </p:txBody>
      </p:sp>
      <p:pic>
        <p:nvPicPr>
          <p:cNvPr id="1032" name="Picture 8" descr="http://www.forevergreengrows.com/sites/default/files/styles/large/public/Forever-Green_North-Liberty_Iowa-City_Coralville-Landscaping-Designs-Green-House_Rain-Gardens.jpg"/>
          <p:cNvPicPr>
            <a:picLocks noChangeAspect="1" noChangeArrowheads="1"/>
          </p:cNvPicPr>
          <p:nvPr/>
        </p:nvPicPr>
        <p:blipFill rotWithShape="1">
          <a:blip r:embed="rId6">
            <a:extLst>
              <a:ext uri="{28A0092B-C50C-407E-A947-70E740481C1C}">
                <a14:useLocalDpi xmlns:a14="http://schemas.microsoft.com/office/drawing/2010/main" val="0"/>
              </a:ext>
            </a:extLst>
          </a:blip>
          <a:srcRect l="3642" r="5136"/>
          <a:stretch/>
        </p:blipFill>
        <p:spPr bwMode="auto">
          <a:xfrm>
            <a:off x="3826564" y="1889078"/>
            <a:ext cx="5095806" cy="225088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5487892" y="3763508"/>
            <a:ext cx="3425825" cy="369332"/>
          </a:xfrm>
          <a:prstGeom prst="rect">
            <a:avLst/>
          </a:prstGeom>
          <a:noFill/>
        </p:spPr>
        <p:txBody>
          <a:bodyPr wrap="square" rtlCol="0">
            <a:spAutoFit/>
          </a:bodyPr>
          <a:lstStyle/>
          <a:p>
            <a:pPr algn="r"/>
            <a:r>
              <a:rPr lang="en-US" b="1" dirty="0"/>
              <a:t>Rain Gardens</a:t>
            </a:r>
          </a:p>
        </p:txBody>
      </p:sp>
      <p:pic>
        <p:nvPicPr>
          <p:cNvPr id="1034" name="Picture 10" descr="thumbnail"/>
          <p:cNvPicPr>
            <a:picLocks noChangeAspect="1" noChangeArrowheads="1"/>
          </p:cNvPicPr>
          <p:nvPr/>
        </p:nvPicPr>
        <p:blipFill rotWithShape="1">
          <a:blip r:embed="rId7">
            <a:extLst>
              <a:ext uri="{28A0092B-C50C-407E-A947-70E740481C1C}">
                <a14:useLocalDpi xmlns:a14="http://schemas.microsoft.com/office/drawing/2010/main" val="0"/>
              </a:ext>
            </a:extLst>
          </a:blip>
          <a:srcRect l="10363"/>
          <a:stretch/>
        </p:blipFill>
        <p:spPr bwMode="auto">
          <a:xfrm>
            <a:off x="7438029" y="4342624"/>
            <a:ext cx="1475687" cy="2309308"/>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7467600" y="6005601"/>
            <a:ext cx="1447800" cy="646331"/>
          </a:xfrm>
          <a:prstGeom prst="rect">
            <a:avLst/>
          </a:prstGeom>
          <a:noFill/>
        </p:spPr>
        <p:txBody>
          <a:bodyPr wrap="square" rtlCol="0">
            <a:spAutoFit/>
          </a:bodyPr>
          <a:lstStyle/>
          <a:p>
            <a:pPr algn="r"/>
            <a:r>
              <a:rPr lang="en-US" b="1" dirty="0">
                <a:solidFill>
                  <a:schemeClr val="bg1"/>
                </a:solidFill>
              </a:rPr>
              <a:t>Pasture </a:t>
            </a:r>
            <a:r>
              <a:rPr lang="en-US" b="1" dirty="0" err="1">
                <a:solidFill>
                  <a:schemeClr val="bg1"/>
                </a:solidFill>
              </a:rPr>
              <a:t>Mgmt</a:t>
            </a:r>
            <a:endParaRPr lang="en-US" b="1" dirty="0">
              <a:solidFill>
                <a:schemeClr val="bg1"/>
              </a:solidFill>
            </a:endParaRPr>
          </a:p>
        </p:txBody>
      </p:sp>
      <p:sp>
        <p:nvSpPr>
          <p:cNvPr id="8" name="Rectangle 7"/>
          <p:cNvSpPr/>
          <p:nvPr/>
        </p:nvSpPr>
        <p:spPr>
          <a:xfrm>
            <a:off x="3810000" y="4099690"/>
            <a:ext cx="4572000" cy="246221"/>
          </a:xfrm>
          <a:prstGeom prst="rect">
            <a:avLst/>
          </a:prstGeom>
        </p:spPr>
        <p:txBody>
          <a:bodyPr>
            <a:spAutoFit/>
          </a:bodyPr>
          <a:lstStyle/>
          <a:p>
            <a:r>
              <a:rPr lang="en-US" sz="1000" i="1" dirty="0"/>
              <a:t>www.forevergreengrows.com/landscaping</a:t>
            </a:r>
          </a:p>
        </p:txBody>
      </p:sp>
      <p:sp>
        <p:nvSpPr>
          <p:cNvPr id="18" name="Rectangle 17"/>
          <p:cNvSpPr/>
          <p:nvPr/>
        </p:nvSpPr>
        <p:spPr>
          <a:xfrm>
            <a:off x="218364" y="4150909"/>
            <a:ext cx="3436061" cy="246221"/>
          </a:xfrm>
          <a:prstGeom prst="rect">
            <a:avLst/>
          </a:prstGeom>
        </p:spPr>
        <p:txBody>
          <a:bodyPr wrap="square">
            <a:spAutoFit/>
          </a:bodyPr>
          <a:lstStyle/>
          <a:p>
            <a:r>
              <a:rPr lang="en-US" sz="1000" dirty="0"/>
              <a:t>IDALS</a:t>
            </a:r>
          </a:p>
        </p:txBody>
      </p:sp>
      <p:sp>
        <p:nvSpPr>
          <p:cNvPr id="19" name="Rectangle 18"/>
          <p:cNvSpPr/>
          <p:nvPr/>
        </p:nvSpPr>
        <p:spPr>
          <a:xfrm>
            <a:off x="241110" y="6611779"/>
            <a:ext cx="3413315" cy="246221"/>
          </a:xfrm>
          <a:prstGeom prst="rect">
            <a:avLst/>
          </a:prstGeom>
        </p:spPr>
        <p:txBody>
          <a:bodyPr wrap="square">
            <a:spAutoFit/>
          </a:bodyPr>
          <a:lstStyle/>
          <a:p>
            <a:r>
              <a:rPr lang="en-US" sz="1000" dirty="0"/>
              <a:t>IDALS</a:t>
            </a:r>
          </a:p>
        </p:txBody>
      </p:sp>
      <p:sp>
        <p:nvSpPr>
          <p:cNvPr id="20" name="Rectangle 19"/>
          <p:cNvSpPr/>
          <p:nvPr/>
        </p:nvSpPr>
        <p:spPr>
          <a:xfrm>
            <a:off x="7419833" y="6643110"/>
            <a:ext cx="1493883" cy="246221"/>
          </a:xfrm>
          <a:prstGeom prst="rect">
            <a:avLst/>
          </a:prstGeom>
        </p:spPr>
        <p:txBody>
          <a:bodyPr wrap="square">
            <a:spAutoFit/>
          </a:bodyPr>
          <a:lstStyle/>
          <a:p>
            <a:r>
              <a:rPr lang="en-US" sz="1000" dirty="0"/>
              <a:t>NRCS</a:t>
            </a:r>
          </a:p>
        </p:txBody>
      </p:sp>
      <p:sp>
        <p:nvSpPr>
          <p:cNvPr id="21" name="Rectangle 20"/>
          <p:cNvSpPr/>
          <p:nvPr/>
        </p:nvSpPr>
        <p:spPr>
          <a:xfrm>
            <a:off x="3826564" y="6629400"/>
            <a:ext cx="2895600" cy="246221"/>
          </a:xfrm>
          <a:prstGeom prst="rect">
            <a:avLst/>
          </a:prstGeom>
        </p:spPr>
        <p:txBody>
          <a:bodyPr wrap="square">
            <a:spAutoFit/>
          </a:bodyPr>
          <a:lstStyle/>
          <a:p>
            <a:r>
              <a:rPr lang="en-US" sz="1000" dirty="0"/>
              <a:t>NRCS</a:t>
            </a:r>
          </a:p>
        </p:txBody>
      </p:sp>
      <p:sp>
        <p:nvSpPr>
          <p:cNvPr id="5" name="Slide Number Placeholder 4">
            <a:extLst>
              <a:ext uri="{FF2B5EF4-FFF2-40B4-BE49-F238E27FC236}">
                <a16:creationId xmlns:a16="http://schemas.microsoft.com/office/drawing/2014/main" id="{4A3C2964-A2FE-1CDA-9967-7A33D8BD5370}"/>
              </a:ext>
            </a:extLst>
          </p:cNvPr>
          <p:cNvSpPr>
            <a:spLocks noGrp="1"/>
          </p:cNvSpPr>
          <p:nvPr>
            <p:ph type="sldNum" sz="quarter" idx="12"/>
          </p:nvPr>
        </p:nvSpPr>
        <p:spPr/>
        <p:txBody>
          <a:bodyPr/>
          <a:lstStyle/>
          <a:p>
            <a:fld id="{BBAB6764-4C08-4C01-8D8B-3F1D8D826E75}" type="slidenum">
              <a:rPr lang="en-US" smtClean="0"/>
              <a:pPr/>
              <a:t>26</a:t>
            </a:fld>
            <a:endParaRPr lang="en-US"/>
          </a:p>
        </p:txBody>
      </p:sp>
    </p:spTree>
    <p:extLst>
      <p:ext uri="{BB962C8B-B14F-4D97-AF65-F5344CB8AC3E}">
        <p14:creationId xmlns:p14="http://schemas.microsoft.com/office/powerpoint/2010/main" val="16575475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295400"/>
            <a:ext cx="8686800" cy="762000"/>
          </a:xfrm>
        </p:spPr>
        <p:txBody>
          <a:bodyPr>
            <a:normAutofit/>
          </a:bodyPr>
          <a:lstStyle/>
          <a:p>
            <a:pPr marL="0" indent="0" algn="ctr">
              <a:buNone/>
            </a:pPr>
            <a:r>
              <a:rPr lang="en-US" b="1" dirty="0">
                <a:solidFill>
                  <a:schemeClr val="bg1"/>
                </a:solidFill>
              </a:rPr>
              <a:t>Tell the story of conservation</a:t>
            </a:r>
          </a:p>
        </p:txBody>
      </p:sp>
      <p:sp>
        <p:nvSpPr>
          <p:cNvPr id="2" name="Title 1"/>
          <p:cNvSpPr>
            <a:spLocks noGrp="1"/>
          </p:cNvSpPr>
          <p:nvPr>
            <p:ph type="title"/>
          </p:nvPr>
        </p:nvSpPr>
        <p:spPr/>
        <p:txBody>
          <a:bodyPr/>
          <a:lstStyle/>
          <a:p>
            <a:r>
              <a:rPr lang="en-US" b="1" dirty="0"/>
              <a:t>Conservation Outreach</a:t>
            </a:r>
          </a:p>
        </p:txBody>
      </p:sp>
      <p:pic>
        <p:nvPicPr>
          <p:cNvPr id="2050" name="Picture 2" descr="thumbnai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8769" y="1906986"/>
            <a:ext cx="3296631" cy="462431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ustainableaglandtenure.com/wp-content/uploads/2010/08/SWCD-historical-NRCS-300x205.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2977759"/>
            <a:ext cx="5181600" cy="3540760"/>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228600" y="6524478"/>
            <a:ext cx="2895600" cy="246221"/>
          </a:xfrm>
          <a:prstGeom prst="rect">
            <a:avLst/>
          </a:prstGeom>
        </p:spPr>
        <p:txBody>
          <a:bodyPr wrap="square">
            <a:spAutoFit/>
          </a:bodyPr>
          <a:lstStyle/>
          <a:p>
            <a:r>
              <a:rPr lang="en-US" sz="1000" dirty="0"/>
              <a:t>NRCS</a:t>
            </a:r>
          </a:p>
        </p:txBody>
      </p:sp>
      <p:sp>
        <p:nvSpPr>
          <p:cNvPr id="4" name="Slide Number Placeholder 3">
            <a:extLst>
              <a:ext uri="{FF2B5EF4-FFF2-40B4-BE49-F238E27FC236}">
                <a16:creationId xmlns:a16="http://schemas.microsoft.com/office/drawing/2014/main" id="{65999B74-18BB-54CA-AD46-15851A8BE33A}"/>
              </a:ext>
            </a:extLst>
          </p:cNvPr>
          <p:cNvSpPr>
            <a:spLocks noGrp="1"/>
          </p:cNvSpPr>
          <p:nvPr>
            <p:ph type="sldNum" sz="quarter" idx="12"/>
          </p:nvPr>
        </p:nvSpPr>
        <p:spPr/>
        <p:txBody>
          <a:bodyPr/>
          <a:lstStyle/>
          <a:p>
            <a:fld id="{BBAB6764-4C08-4C01-8D8B-3F1D8D826E75}" type="slidenum">
              <a:rPr lang="en-US" smtClean="0"/>
              <a:pPr/>
              <a:t>27</a:t>
            </a:fld>
            <a:endParaRPr lang="en-US"/>
          </a:p>
        </p:txBody>
      </p:sp>
    </p:spTree>
    <p:extLst>
      <p:ext uri="{BB962C8B-B14F-4D97-AF65-F5344CB8AC3E}">
        <p14:creationId xmlns:p14="http://schemas.microsoft.com/office/powerpoint/2010/main" val="5045769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301335">
            <a:off x="6124444" y="449865"/>
            <a:ext cx="2381510" cy="1424236"/>
          </a:xfrm>
          <a:prstGeom prst="rect">
            <a:avLst/>
          </a:prstGeom>
        </p:spPr>
      </p:pic>
      <p:sp>
        <p:nvSpPr>
          <p:cNvPr id="2" name="Content Placeholder 1"/>
          <p:cNvSpPr>
            <a:spLocks noGrp="1"/>
          </p:cNvSpPr>
          <p:nvPr>
            <p:ph idx="1"/>
          </p:nvPr>
        </p:nvSpPr>
        <p:spPr>
          <a:xfrm>
            <a:off x="228600" y="1974736"/>
            <a:ext cx="5791200" cy="4708928"/>
          </a:xfrm>
        </p:spPr>
        <p:txBody>
          <a:bodyPr>
            <a:noAutofit/>
          </a:bodyPr>
          <a:lstStyle/>
          <a:p>
            <a:endParaRPr lang="en-US" sz="2000" dirty="0">
              <a:latin typeface="Calibri Light (Headings)"/>
            </a:endParaRPr>
          </a:p>
          <a:p>
            <a:r>
              <a:rPr lang="en-US" sz="2100" b="1" dirty="0">
                <a:solidFill>
                  <a:schemeClr val="tx1"/>
                </a:solidFill>
                <a:latin typeface="Calibri" panose="020F0502020204030204" pitchFamily="34" charset="0"/>
                <a:ea typeface="Calibri" panose="020F0502020204030204" pitchFamily="34" charset="0"/>
                <a:cs typeface="Calibri" panose="020F0502020204030204" pitchFamily="34" charset="0"/>
              </a:rPr>
              <a:t>Lead by example, you are conservation role model</a:t>
            </a:r>
          </a:p>
          <a:p>
            <a:r>
              <a:rPr lang="en-US" sz="210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Help TRAIN &amp; engage new staff in the office</a:t>
            </a:r>
          </a:p>
          <a:p>
            <a:r>
              <a:rPr lang="en-US" sz="2100" dirty="0">
                <a:solidFill>
                  <a:schemeClr val="tx1"/>
                </a:solidFill>
                <a:latin typeface="Calibri" panose="020F0502020204030204" pitchFamily="34" charset="0"/>
                <a:ea typeface="Calibri" panose="020F0502020204030204" pitchFamily="34" charset="0"/>
                <a:cs typeface="Calibri" panose="020F0502020204030204" pitchFamily="34" charset="0"/>
              </a:rPr>
              <a:t>“Spend a day with a farmer” is powerful</a:t>
            </a:r>
          </a:p>
          <a:p>
            <a:pPr>
              <a:spcBef>
                <a:spcPts val="0"/>
              </a:spcBef>
            </a:pPr>
            <a:r>
              <a:rPr lang="en-US" sz="2100" dirty="0">
                <a:solidFill>
                  <a:schemeClr val="tx1"/>
                </a:solidFill>
                <a:latin typeface="Calibri" panose="020F0502020204030204" pitchFamily="34" charset="0"/>
                <a:ea typeface="Calibri" panose="020F0502020204030204" pitchFamily="34" charset="0"/>
                <a:cs typeface="Calibri" panose="020F0502020204030204" pitchFamily="34" charset="0"/>
              </a:rPr>
              <a:t>Participate in demo projects, expos, field days, workshops, tours, legislative events</a:t>
            </a:r>
          </a:p>
          <a:p>
            <a:pPr>
              <a:spcBef>
                <a:spcPts val="0"/>
              </a:spcBef>
            </a:pPr>
            <a:r>
              <a:rPr lang="en-US" sz="2100" dirty="0">
                <a:solidFill>
                  <a:schemeClr val="tx1"/>
                </a:solidFill>
                <a:latin typeface="Calibri" panose="020F0502020204030204" pitchFamily="34" charset="0"/>
                <a:ea typeface="Calibri" panose="020F0502020204030204" pitchFamily="34" charset="0"/>
                <a:cs typeface="Calibri" panose="020F0502020204030204" pitchFamily="34" charset="0"/>
              </a:rPr>
              <a:t>Give presentations in your schools &amp; community</a:t>
            </a:r>
          </a:p>
          <a:p>
            <a:r>
              <a:rPr lang="en-US" sz="2100" dirty="0">
                <a:solidFill>
                  <a:schemeClr val="tx1"/>
                </a:solidFill>
                <a:latin typeface="Calibri" panose="020F0502020204030204" pitchFamily="34" charset="0"/>
                <a:ea typeface="Calibri" panose="020F0502020204030204" pitchFamily="34" charset="0"/>
                <a:cs typeface="Calibri" panose="020F0502020204030204" pitchFamily="34" charset="0"/>
              </a:rPr>
              <a:t>Install signs; present awards</a:t>
            </a:r>
          </a:p>
          <a:p>
            <a:r>
              <a:rPr lang="en-US" sz="2100" dirty="0">
                <a:solidFill>
                  <a:schemeClr val="tx1"/>
                </a:solidFill>
                <a:latin typeface="Calibri" panose="020F0502020204030204" pitchFamily="34" charset="0"/>
                <a:ea typeface="Calibri" panose="020F0502020204030204" pitchFamily="34" charset="0"/>
                <a:cs typeface="Calibri" panose="020F0502020204030204" pitchFamily="34" charset="0"/>
              </a:rPr>
              <a:t>Write articles for print media, district newsletter, for your website or social media platforms</a:t>
            </a:r>
          </a:p>
          <a:p>
            <a:r>
              <a:rPr lang="en-US" sz="2100" dirty="0">
                <a:solidFill>
                  <a:schemeClr val="tx1"/>
                </a:solidFill>
                <a:latin typeface="Calibri" panose="020F0502020204030204" pitchFamily="34" charset="0"/>
                <a:ea typeface="Calibri" panose="020F0502020204030204" pitchFamily="34" charset="0"/>
                <a:cs typeface="Calibri" panose="020F0502020204030204" pitchFamily="34" charset="0"/>
              </a:rPr>
              <a:t>Give NACD’s Soil Health Champions a platform </a:t>
            </a:r>
          </a:p>
          <a:p>
            <a:endParaRPr lang="en-US" dirty="0">
              <a:latin typeface="+mj-lt"/>
            </a:endParaRPr>
          </a:p>
          <a:p>
            <a:endParaRPr lang="en-US" dirty="0">
              <a:latin typeface="+mj-lt"/>
            </a:endParaRPr>
          </a:p>
          <a:p>
            <a:pPr marL="0" indent="0">
              <a:buNone/>
            </a:pPr>
            <a:endParaRPr lang="en-US" dirty="0">
              <a:latin typeface="+mj-lt"/>
            </a:endParaRPr>
          </a:p>
          <a:p>
            <a:endParaRPr lang="en-US" dirty="0">
              <a:latin typeface="+mj-lt"/>
            </a:endParaRPr>
          </a:p>
          <a:p>
            <a:endParaRPr lang="en-US" dirty="0">
              <a:latin typeface="+mj-lt"/>
            </a:endParaRPr>
          </a:p>
        </p:txBody>
      </p:sp>
      <p:sp>
        <p:nvSpPr>
          <p:cNvPr id="3" name="Title 2"/>
          <p:cNvSpPr>
            <a:spLocks noGrp="1"/>
          </p:cNvSpPr>
          <p:nvPr>
            <p:ph type="title"/>
          </p:nvPr>
        </p:nvSpPr>
        <p:spPr>
          <a:xfrm>
            <a:off x="129286" y="209146"/>
            <a:ext cx="8481314" cy="1320800"/>
          </a:xfrm>
        </p:spPr>
        <p:txBody>
          <a:bodyPr>
            <a:noAutofit/>
          </a:bodyPr>
          <a:lstStyle/>
          <a:p>
            <a:pPr algn="l"/>
            <a:r>
              <a:rPr lang="en-US" b="1" dirty="0"/>
              <a:t>    </a:t>
            </a:r>
            <a:r>
              <a:rPr lang="en-US" sz="4000" b="1" dirty="0"/>
              <a:t>Conservation Outreach</a:t>
            </a:r>
            <a:br>
              <a:rPr lang="en-US" b="1" dirty="0"/>
            </a:br>
            <a:r>
              <a:rPr lang="en-US" b="1" dirty="0"/>
              <a:t> </a:t>
            </a:r>
            <a:r>
              <a:rPr lang="en-US" sz="2400" b="1" dirty="0"/>
              <a:t>Be a vocal advocate, promote conservation</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23783">
            <a:off x="6106164" y="2555027"/>
            <a:ext cx="2401061" cy="1800796"/>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58610">
            <a:off x="6295663" y="4623599"/>
            <a:ext cx="2276860" cy="1703664"/>
          </a:xfrm>
          <a:prstGeom prst="rect">
            <a:avLst/>
          </a:prstGeom>
        </p:spPr>
      </p:pic>
      <p:sp>
        <p:nvSpPr>
          <p:cNvPr id="4" name="Slide Number Placeholder 3">
            <a:extLst>
              <a:ext uri="{FF2B5EF4-FFF2-40B4-BE49-F238E27FC236}">
                <a16:creationId xmlns:a16="http://schemas.microsoft.com/office/drawing/2014/main" id="{5AE78575-CABF-19B9-3B9F-1FFA9BAB79D0}"/>
              </a:ext>
            </a:extLst>
          </p:cNvPr>
          <p:cNvSpPr>
            <a:spLocks noGrp="1"/>
          </p:cNvSpPr>
          <p:nvPr>
            <p:ph type="sldNum" sz="quarter" idx="12"/>
          </p:nvPr>
        </p:nvSpPr>
        <p:spPr/>
        <p:txBody>
          <a:bodyPr/>
          <a:lstStyle/>
          <a:p>
            <a:fld id="{BBAB6764-4C08-4C01-8D8B-3F1D8D826E75}" type="slidenum">
              <a:rPr lang="en-US" smtClean="0"/>
              <a:pPr/>
              <a:t>28</a:t>
            </a:fld>
            <a:endParaRPr lang="en-US"/>
          </a:p>
        </p:txBody>
      </p:sp>
    </p:spTree>
    <p:extLst>
      <p:ext uri="{BB962C8B-B14F-4D97-AF65-F5344CB8AC3E}">
        <p14:creationId xmlns:p14="http://schemas.microsoft.com/office/powerpoint/2010/main" val="5444564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846DB6-6C0C-1D85-9202-92F9A1C53731}"/>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3ED9F75-3467-7894-89B8-1D1FA2385EC2}"/>
              </a:ext>
            </a:extLst>
          </p:cNvPr>
          <p:cNvSpPr>
            <a:spLocks noGrp="1"/>
          </p:cNvSpPr>
          <p:nvPr>
            <p:ph idx="1"/>
          </p:nvPr>
        </p:nvSpPr>
        <p:spPr>
          <a:xfrm>
            <a:off x="872067" y="2438400"/>
            <a:ext cx="7408333" cy="3920490"/>
          </a:xfrm>
        </p:spPr>
        <p:txBody>
          <a:bodyPr>
            <a:noAutofit/>
          </a:bodyPr>
          <a:lstStyle/>
          <a:p>
            <a:r>
              <a:rPr lang="en-US" sz="2200" kern="0" dirty="0">
                <a:solidFill>
                  <a:srgbClr val="000000"/>
                </a:solidFill>
                <a:effectLst/>
                <a:latin typeface="Calibri" panose="020F0502020204030204" pitchFamily="34" charset="0"/>
                <a:ea typeface="Times New Roman" panose="02020603050405020304" pitchFamily="18" charset="0"/>
              </a:rPr>
              <a:t>Commissioners are empowered to affect change in administrative rules, policy, or law</a:t>
            </a:r>
          </a:p>
          <a:p>
            <a:r>
              <a:rPr lang="en-US" sz="2200" kern="0" dirty="0">
                <a:solidFill>
                  <a:srgbClr val="000000"/>
                </a:solidFill>
                <a:effectLst/>
                <a:latin typeface="Calibri" panose="020F0502020204030204" pitchFamily="34" charset="0"/>
                <a:ea typeface="Times New Roman" panose="02020603050405020304" pitchFamily="18" charset="0"/>
              </a:rPr>
              <a:t>Resolutions address a problem in your district that CDI should act upon, challenge, or propose a change to IDALS administrative rules, or suggest a change or improvement </a:t>
            </a:r>
            <a:r>
              <a:rPr lang="en-US" sz="2200" kern="0" dirty="0">
                <a:solidFill>
                  <a:srgbClr val="000000"/>
                </a:solidFill>
                <a:latin typeface="Calibri" panose="020F0502020204030204" pitchFamily="34" charset="0"/>
                <a:ea typeface="Times New Roman" panose="02020603050405020304" pitchFamily="18" charset="0"/>
              </a:rPr>
              <a:t>in the </a:t>
            </a:r>
            <a:r>
              <a:rPr lang="en-US" sz="2200" kern="0" dirty="0">
                <a:solidFill>
                  <a:srgbClr val="000000"/>
                </a:solidFill>
                <a:effectLst/>
                <a:latin typeface="Calibri" panose="020F0502020204030204" pitchFamily="34" charset="0"/>
                <a:ea typeface="Times New Roman" panose="02020603050405020304" pitchFamily="18" charset="0"/>
              </a:rPr>
              <a:t>Farm Bill or other federal programs</a:t>
            </a:r>
          </a:p>
          <a:p>
            <a:r>
              <a:rPr lang="en-US" sz="2200" kern="0" dirty="0">
                <a:solidFill>
                  <a:srgbClr val="000000"/>
                </a:solidFill>
                <a:effectLst/>
                <a:latin typeface="Calibri" panose="020F0502020204030204" pitchFamily="34" charset="0"/>
                <a:ea typeface="Times New Roman" panose="02020603050405020304" pitchFamily="18" charset="0"/>
              </a:rPr>
              <a:t> If a district believes that a policy change is needed, they submit their idea to CDI </a:t>
            </a:r>
            <a:r>
              <a:rPr lang="en-US" sz="2200" kern="0" dirty="0">
                <a:solidFill>
                  <a:srgbClr val="000000"/>
                </a:solidFill>
                <a:latin typeface="Calibri" panose="020F0502020204030204" pitchFamily="34" charset="0"/>
                <a:ea typeface="Times New Roman" panose="02020603050405020304" pitchFamily="18" charset="0"/>
              </a:rPr>
              <a:t>as </a:t>
            </a:r>
            <a:r>
              <a:rPr lang="en-US" sz="2200" kern="0" dirty="0">
                <a:solidFill>
                  <a:srgbClr val="000000"/>
                </a:solidFill>
                <a:effectLst/>
                <a:latin typeface="Calibri" panose="020F0502020204030204" pitchFamily="34" charset="0"/>
                <a:ea typeface="Times New Roman" panose="02020603050405020304" pitchFamily="18" charset="0"/>
              </a:rPr>
              <a:t>a resolution and fellow commissioners vote on that resolution at Annual Conference</a:t>
            </a:r>
          </a:p>
          <a:p>
            <a:r>
              <a:rPr lang="en-US" sz="2200" kern="0" dirty="0">
                <a:solidFill>
                  <a:srgbClr val="000000"/>
                </a:solidFill>
                <a:latin typeface="Calibri" panose="020F0502020204030204" pitchFamily="34" charset="0"/>
                <a:ea typeface="Calibri" panose="020F0502020204030204" pitchFamily="34" charset="0"/>
                <a:cs typeface="Calibri" panose="020F0502020204030204" pitchFamily="34" charset="0"/>
              </a:rPr>
              <a:t>Each year CDI provides detailed resolution process instructions </a:t>
            </a:r>
            <a:endParaRPr lang="en-US" sz="22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4" name="Title 3">
            <a:extLst>
              <a:ext uri="{FF2B5EF4-FFF2-40B4-BE49-F238E27FC236}">
                <a16:creationId xmlns:a16="http://schemas.microsoft.com/office/drawing/2014/main" id="{C8A4E749-AF3A-7296-9803-045F4A69DC1F}"/>
              </a:ext>
            </a:extLst>
          </p:cNvPr>
          <p:cNvSpPr>
            <a:spLocks noGrp="1"/>
          </p:cNvSpPr>
          <p:nvPr>
            <p:ph type="title"/>
          </p:nvPr>
        </p:nvSpPr>
        <p:spPr/>
        <p:txBody>
          <a:bodyPr/>
          <a:lstStyle/>
          <a:p>
            <a:r>
              <a:rPr lang="en-US" dirty="0"/>
              <a:t>Resolutions Process</a:t>
            </a:r>
          </a:p>
        </p:txBody>
      </p:sp>
      <p:pic>
        <p:nvPicPr>
          <p:cNvPr id="5" name="Picture 4" descr="A logo of a state&#10;&#10;Description automatically generated">
            <a:extLst>
              <a:ext uri="{FF2B5EF4-FFF2-40B4-BE49-F238E27FC236}">
                <a16:creationId xmlns:a16="http://schemas.microsoft.com/office/drawing/2014/main" id="{CB4AE435-D556-610C-BB59-EE6E90946E8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097" t="10579" r="3659" b="22329"/>
          <a:stretch/>
        </p:blipFill>
        <p:spPr>
          <a:xfrm>
            <a:off x="863693" y="499110"/>
            <a:ext cx="1252490" cy="931164"/>
          </a:xfrm>
          <a:prstGeom prst="rect">
            <a:avLst/>
          </a:prstGeom>
        </p:spPr>
      </p:pic>
      <p:sp>
        <p:nvSpPr>
          <p:cNvPr id="3" name="Slide Number Placeholder 2">
            <a:extLst>
              <a:ext uri="{FF2B5EF4-FFF2-40B4-BE49-F238E27FC236}">
                <a16:creationId xmlns:a16="http://schemas.microsoft.com/office/drawing/2014/main" id="{405A6970-B600-87FA-41F6-86CE421A151C}"/>
              </a:ext>
            </a:extLst>
          </p:cNvPr>
          <p:cNvSpPr>
            <a:spLocks noGrp="1"/>
          </p:cNvSpPr>
          <p:nvPr>
            <p:ph type="sldNum" sz="quarter" idx="12"/>
          </p:nvPr>
        </p:nvSpPr>
        <p:spPr/>
        <p:txBody>
          <a:bodyPr/>
          <a:lstStyle/>
          <a:p>
            <a:fld id="{BBAB6764-4C08-4C01-8D8B-3F1D8D826E75}" type="slidenum">
              <a:rPr lang="en-US" smtClean="0"/>
              <a:pPr/>
              <a:t>29</a:t>
            </a:fld>
            <a:endParaRPr lang="en-US"/>
          </a:p>
        </p:txBody>
      </p:sp>
    </p:spTree>
    <p:extLst>
      <p:ext uri="{BB962C8B-B14F-4D97-AF65-F5344CB8AC3E}">
        <p14:creationId xmlns:p14="http://schemas.microsoft.com/office/powerpoint/2010/main" val="42674173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590800"/>
            <a:ext cx="8610600" cy="4114800"/>
          </a:xfrm>
        </p:spPr>
        <p:txBody>
          <a:bodyPr>
            <a:normAutofit/>
          </a:bodyPr>
          <a:lstStyle/>
          <a:p>
            <a:r>
              <a:rPr lang="en-US" dirty="0">
                <a:latin typeface="Calibri" panose="020F0502020204030204" pitchFamily="34" charset="0"/>
                <a:cs typeface="Calibri" panose="020F0502020204030204" pitchFamily="34" charset="0"/>
              </a:rPr>
              <a:t>Story of Soil &amp; Water Conservation</a:t>
            </a:r>
          </a:p>
          <a:p>
            <a:r>
              <a:rPr lang="en-US" dirty="0">
                <a:latin typeface="Calibri" panose="020F0502020204030204" pitchFamily="34" charset="0"/>
                <a:cs typeface="Calibri" panose="020F0502020204030204" pitchFamily="34" charset="0"/>
              </a:rPr>
              <a:t>Understanding Your Elected Duties</a:t>
            </a:r>
          </a:p>
          <a:p>
            <a:r>
              <a:rPr lang="en-US" dirty="0">
                <a:latin typeface="Calibri" panose="020F0502020204030204" pitchFamily="34" charset="0"/>
                <a:cs typeface="Calibri" panose="020F0502020204030204" pitchFamily="34" charset="0"/>
              </a:rPr>
              <a:t>Commissioner Responsibilities</a:t>
            </a:r>
          </a:p>
          <a:p>
            <a:r>
              <a:rPr lang="en-US" dirty="0">
                <a:latin typeface="Calibri" panose="020F0502020204030204" pitchFamily="34" charset="0"/>
                <a:cs typeface="Calibri" panose="020F0502020204030204" pitchFamily="34" charset="0"/>
              </a:rPr>
              <a:t>Partnerships: Partner roles in supporting commissioners</a:t>
            </a:r>
          </a:p>
          <a:p>
            <a:r>
              <a:rPr lang="en-US" dirty="0">
                <a:latin typeface="Calibri" panose="020F0502020204030204" pitchFamily="34" charset="0"/>
                <a:cs typeface="Calibri" panose="020F0502020204030204" pitchFamily="34" charset="0"/>
              </a:rPr>
              <a:t>National Association of Conservation Districts (NACD)</a:t>
            </a:r>
          </a:p>
          <a:p>
            <a:r>
              <a:rPr lang="en-US" dirty="0">
                <a:latin typeface="Calibri" panose="020F0502020204030204" pitchFamily="34" charset="0"/>
                <a:cs typeface="Calibri" panose="020F0502020204030204" pitchFamily="34" charset="0"/>
              </a:rPr>
              <a:t>Conservation Districts of Iowa—Our Membership Association</a:t>
            </a:r>
          </a:p>
          <a:p>
            <a:r>
              <a:rPr lang="en-US" dirty="0">
                <a:latin typeface="Calibri" panose="020F0502020204030204" pitchFamily="34" charset="0"/>
                <a:cs typeface="Calibri" panose="020F0502020204030204" pitchFamily="34" charset="0"/>
              </a:rPr>
              <a:t>Rising to the New Opportunities</a:t>
            </a:r>
          </a:p>
          <a:p>
            <a:endParaRPr lang="en-US" dirty="0"/>
          </a:p>
        </p:txBody>
      </p:sp>
      <p:sp>
        <p:nvSpPr>
          <p:cNvPr id="2" name="Title 1"/>
          <p:cNvSpPr>
            <a:spLocks noGrp="1"/>
          </p:cNvSpPr>
          <p:nvPr>
            <p:ph type="title"/>
          </p:nvPr>
        </p:nvSpPr>
        <p:spPr/>
        <p:txBody>
          <a:bodyPr>
            <a:normAutofit/>
          </a:bodyPr>
          <a:lstStyle/>
          <a:p>
            <a:pPr algn="ctr"/>
            <a:r>
              <a:rPr lang="en-US" b="1" dirty="0">
                <a:latin typeface="Calibri" panose="020F0502020204030204" pitchFamily="34" charset="0"/>
                <a:cs typeface="Calibri" panose="020F0502020204030204" pitchFamily="34" charset="0"/>
              </a:rPr>
              <a:t>Topic Outline</a:t>
            </a:r>
          </a:p>
        </p:txBody>
      </p:sp>
      <p:pic>
        <p:nvPicPr>
          <p:cNvPr id="5" name="Picture 4" descr="A logo of a state&#10;&#10;Description automatically generated">
            <a:extLst>
              <a:ext uri="{FF2B5EF4-FFF2-40B4-BE49-F238E27FC236}">
                <a16:creationId xmlns:a16="http://schemas.microsoft.com/office/drawing/2014/main" id="{C7689871-D113-FAC7-0F6A-3CF5D9B3501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097" t="10579" r="3659" b="22329"/>
          <a:stretch/>
        </p:blipFill>
        <p:spPr>
          <a:xfrm>
            <a:off x="533400" y="499110"/>
            <a:ext cx="1252490" cy="931164"/>
          </a:xfrm>
          <a:prstGeom prst="rect">
            <a:avLst/>
          </a:prstGeom>
        </p:spPr>
      </p:pic>
      <p:sp>
        <p:nvSpPr>
          <p:cNvPr id="4" name="Slide Number Placeholder 3">
            <a:extLst>
              <a:ext uri="{FF2B5EF4-FFF2-40B4-BE49-F238E27FC236}">
                <a16:creationId xmlns:a16="http://schemas.microsoft.com/office/drawing/2014/main" id="{447764BE-C61D-D9E3-972B-61E302DD1581}"/>
              </a:ext>
            </a:extLst>
          </p:cNvPr>
          <p:cNvSpPr>
            <a:spLocks noGrp="1"/>
          </p:cNvSpPr>
          <p:nvPr>
            <p:ph type="sldNum" sz="quarter" idx="12"/>
          </p:nvPr>
        </p:nvSpPr>
        <p:spPr/>
        <p:txBody>
          <a:bodyPr/>
          <a:lstStyle/>
          <a:p>
            <a:fld id="{BBAB6764-4C08-4C01-8D8B-3F1D8D826E75}" type="slidenum">
              <a:rPr lang="en-US" smtClean="0"/>
              <a:pPr/>
              <a:t>3</a:t>
            </a:fld>
            <a:endParaRPr lang="en-US"/>
          </a:p>
        </p:txBody>
      </p:sp>
    </p:spTree>
    <p:extLst>
      <p:ext uri="{BB962C8B-B14F-4D97-AF65-F5344CB8AC3E}">
        <p14:creationId xmlns:p14="http://schemas.microsoft.com/office/powerpoint/2010/main" val="28997121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b="1" dirty="0"/>
              <a:t>Partnerships</a:t>
            </a:r>
            <a:br>
              <a:rPr lang="en-US" b="1" dirty="0"/>
            </a:br>
            <a:r>
              <a:rPr lang="en-US" dirty="0"/>
              <a:t>…you don’t have to go it alone!</a:t>
            </a:r>
          </a:p>
        </p:txBody>
      </p:sp>
      <p:pic>
        <p:nvPicPr>
          <p:cNvPr id="5" name="Picture 2" descr="http://www.21st-century-christianity.com/images/bear-and-human-fish.jpg"/>
          <p:cNvPicPr>
            <a:picLocks noChangeAspect="1" noChangeArrowheads="1"/>
          </p:cNvPicPr>
          <p:nvPr/>
        </p:nvPicPr>
        <p:blipFill rotWithShape="1">
          <a:blip r:embed="rId3">
            <a:extLst>
              <a:ext uri="{28A0092B-C50C-407E-A947-70E740481C1C}">
                <a14:useLocalDpi xmlns:a14="http://schemas.microsoft.com/office/drawing/2010/main" val="0"/>
              </a:ext>
            </a:extLst>
          </a:blip>
          <a:srcRect l="4805" t="6444" r="5206" b="3776"/>
          <a:stretch/>
        </p:blipFill>
        <p:spPr bwMode="auto">
          <a:xfrm>
            <a:off x="1524000" y="1905000"/>
            <a:ext cx="5958526" cy="47244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3D1A225A-58FB-CBD0-7363-2C0104436437}"/>
              </a:ext>
            </a:extLst>
          </p:cNvPr>
          <p:cNvSpPr>
            <a:spLocks noGrp="1"/>
          </p:cNvSpPr>
          <p:nvPr>
            <p:ph type="sldNum" sz="quarter" idx="12"/>
          </p:nvPr>
        </p:nvSpPr>
        <p:spPr/>
        <p:txBody>
          <a:bodyPr/>
          <a:lstStyle/>
          <a:p>
            <a:fld id="{BBAB6764-4C08-4C01-8D8B-3F1D8D826E75}" type="slidenum">
              <a:rPr lang="en-US" smtClean="0"/>
              <a:pPr/>
              <a:t>30</a:t>
            </a:fld>
            <a:endParaRPr lang="en-US"/>
          </a:p>
        </p:txBody>
      </p:sp>
    </p:spTree>
    <p:extLst>
      <p:ext uri="{BB962C8B-B14F-4D97-AF65-F5344CB8AC3E}">
        <p14:creationId xmlns:p14="http://schemas.microsoft.com/office/powerpoint/2010/main" val="39316952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04800" y="2946064"/>
            <a:ext cx="8716172" cy="1588004"/>
          </a:xfrm>
          <a:prstGeom prst="round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ounded Rectangle 4"/>
          <p:cNvSpPr/>
          <p:nvPr/>
        </p:nvSpPr>
        <p:spPr>
          <a:xfrm>
            <a:off x="314324" y="4571998"/>
            <a:ext cx="8716171" cy="2209802"/>
          </a:xfrm>
          <a:prstGeom prst="round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ounded Rectangle 6"/>
          <p:cNvSpPr/>
          <p:nvPr/>
        </p:nvSpPr>
        <p:spPr>
          <a:xfrm>
            <a:off x="244490" y="1623595"/>
            <a:ext cx="8716173" cy="1292225"/>
          </a:xfrm>
          <a:prstGeom prst="round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latin typeface="+mj-lt"/>
              </a:rPr>
              <a:t>Soil and Water </a:t>
            </a:r>
          </a:p>
          <a:p>
            <a:pPr algn="ctr">
              <a:defRPr/>
            </a:pPr>
            <a:r>
              <a:rPr lang="en-US" b="1" dirty="0">
                <a:latin typeface="+mj-lt"/>
              </a:rPr>
              <a:t>Conservation </a:t>
            </a:r>
          </a:p>
          <a:p>
            <a:pPr algn="ctr">
              <a:defRPr/>
            </a:pPr>
            <a:r>
              <a:rPr lang="en-US" b="1" dirty="0">
                <a:latin typeface="+mj-lt"/>
              </a:rPr>
              <a:t>District</a:t>
            </a:r>
          </a:p>
        </p:txBody>
      </p:sp>
      <p:sp>
        <p:nvSpPr>
          <p:cNvPr id="8" name="Content Placeholder 1"/>
          <p:cNvSpPr txBox="1">
            <a:spLocks/>
          </p:cNvSpPr>
          <p:nvPr/>
        </p:nvSpPr>
        <p:spPr bwMode="auto">
          <a:xfrm>
            <a:off x="3209925" y="1611879"/>
            <a:ext cx="5248275" cy="1413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65125" indent="-365125" eaLnBrk="0" hangingPunct="0">
              <a:spcBef>
                <a:spcPct val="20000"/>
              </a:spcBef>
              <a:buClr>
                <a:schemeClr val="accent1"/>
              </a:buClr>
              <a:buFont typeface="Wingdings" pitchFamily="2" charset="2"/>
              <a:buChar char=""/>
              <a:defRPr sz="2400">
                <a:solidFill>
                  <a:srgbClr val="262626"/>
                </a:solidFill>
                <a:latin typeface="Book Antiqua" pitchFamily="18" charset="0"/>
              </a:defRPr>
            </a:lvl1pPr>
            <a:lvl2pPr marL="776288" indent="-365125" eaLnBrk="0" hangingPunct="0">
              <a:spcBef>
                <a:spcPct val="20000"/>
              </a:spcBef>
              <a:buClr>
                <a:schemeClr val="accent1"/>
              </a:buClr>
              <a:buFont typeface="Wingdings" pitchFamily="2" charset="2"/>
              <a:buChar char=""/>
              <a:defRPr sz="2200">
                <a:solidFill>
                  <a:srgbClr val="262626"/>
                </a:solidFill>
                <a:latin typeface="Book Antiqua" pitchFamily="18" charset="0"/>
              </a:defRPr>
            </a:lvl2pPr>
            <a:lvl3pPr marL="1143000" indent="-365125" eaLnBrk="0" hangingPunct="0">
              <a:spcBef>
                <a:spcPct val="20000"/>
              </a:spcBef>
              <a:buClr>
                <a:schemeClr val="accent1"/>
              </a:buClr>
              <a:buFont typeface="Wingdings" pitchFamily="2" charset="2"/>
              <a:buChar char=""/>
              <a:defRPr sz="2000">
                <a:solidFill>
                  <a:srgbClr val="262626"/>
                </a:solidFill>
                <a:latin typeface="Book Antiqua" pitchFamily="18" charset="0"/>
              </a:defRPr>
            </a:lvl3pPr>
            <a:lvl4pPr marL="1508125" indent="-319088" eaLnBrk="0" hangingPunct="0">
              <a:spcBef>
                <a:spcPct val="20000"/>
              </a:spcBef>
              <a:buClr>
                <a:schemeClr val="accent1"/>
              </a:buClr>
              <a:buFont typeface="Wingdings" pitchFamily="2" charset="2"/>
              <a:buChar char=""/>
              <a:defRPr>
                <a:solidFill>
                  <a:srgbClr val="262626"/>
                </a:solidFill>
                <a:latin typeface="Book Antiqua" pitchFamily="18" charset="0"/>
              </a:defRPr>
            </a:lvl4pPr>
            <a:lvl5pPr indent="-319088" eaLnBrk="0" hangingPunct="0">
              <a:spcBef>
                <a:spcPct val="20000"/>
              </a:spcBef>
              <a:buClr>
                <a:schemeClr val="accent1"/>
              </a:buClr>
              <a:buFont typeface="Wingdings" pitchFamily="2" charset="2"/>
              <a:buChar char=""/>
              <a:defRPr sz="1600">
                <a:solidFill>
                  <a:srgbClr val="262626"/>
                </a:solidFill>
                <a:latin typeface="Book Antiqua" pitchFamily="18" charset="0"/>
              </a:defRPr>
            </a:lvl5pPr>
            <a:lvl6pPr indent="-319088" eaLnBrk="0" fontAlgn="base" hangingPunct="0">
              <a:spcBef>
                <a:spcPct val="20000"/>
              </a:spcBef>
              <a:spcAft>
                <a:spcPct val="0"/>
              </a:spcAft>
              <a:buClr>
                <a:schemeClr val="accent1"/>
              </a:buClr>
              <a:buFont typeface="Wingdings" pitchFamily="2" charset="2"/>
              <a:buChar char=""/>
              <a:defRPr sz="1600">
                <a:solidFill>
                  <a:srgbClr val="262626"/>
                </a:solidFill>
                <a:latin typeface="Book Antiqua" pitchFamily="18" charset="0"/>
              </a:defRPr>
            </a:lvl6pPr>
            <a:lvl7pPr indent="-319088" eaLnBrk="0" fontAlgn="base" hangingPunct="0">
              <a:spcBef>
                <a:spcPct val="20000"/>
              </a:spcBef>
              <a:spcAft>
                <a:spcPct val="0"/>
              </a:spcAft>
              <a:buClr>
                <a:schemeClr val="accent1"/>
              </a:buClr>
              <a:buFont typeface="Wingdings" pitchFamily="2" charset="2"/>
              <a:buChar char=""/>
              <a:defRPr sz="1600">
                <a:solidFill>
                  <a:srgbClr val="262626"/>
                </a:solidFill>
                <a:latin typeface="Book Antiqua" pitchFamily="18" charset="0"/>
              </a:defRPr>
            </a:lvl7pPr>
            <a:lvl8pPr indent="-319088" eaLnBrk="0" fontAlgn="base" hangingPunct="0">
              <a:spcBef>
                <a:spcPct val="20000"/>
              </a:spcBef>
              <a:spcAft>
                <a:spcPct val="0"/>
              </a:spcAft>
              <a:buClr>
                <a:schemeClr val="accent1"/>
              </a:buClr>
              <a:buFont typeface="Wingdings" pitchFamily="2" charset="2"/>
              <a:buChar char=""/>
              <a:defRPr sz="1600">
                <a:solidFill>
                  <a:srgbClr val="262626"/>
                </a:solidFill>
                <a:latin typeface="Book Antiqua" pitchFamily="18" charset="0"/>
              </a:defRPr>
            </a:lvl8pPr>
            <a:lvl9pPr indent="-319088" eaLnBrk="0" fontAlgn="base" hangingPunct="0">
              <a:spcBef>
                <a:spcPct val="20000"/>
              </a:spcBef>
              <a:spcAft>
                <a:spcPct val="0"/>
              </a:spcAft>
              <a:buClr>
                <a:schemeClr val="accent1"/>
              </a:buClr>
              <a:buFont typeface="Wingdings" pitchFamily="2" charset="2"/>
              <a:buChar char=""/>
              <a:defRPr sz="1600">
                <a:solidFill>
                  <a:srgbClr val="262626"/>
                </a:solidFill>
                <a:latin typeface="Book Antiqua" pitchFamily="18" charset="0"/>
              </a:defRPr>
            </a:lvl9pPr>
          </a:lstStyle>
          <a:p>
            <a:pPr marL="0" indent="0" eaLnBrk="1" hangingPunct="1">
              <a:buNone/>
            </a:pPr>
            <a:r>
              <a:rPr lang="en-US" altLang="en-US" sz="1800" b="1" dirty="0">
                <a:solidFill>
                  <a:schemeClr val="tx1"/>
                </a:solidFill>
                <a:latin typeface="+mn-lt"/>
              </a:rPr>
              <a:t>Local Level</a:t>
            </a:r>
          </a:p>
          <a:p>
            <a:pPr eaLnBrk="1" hangingPunct="1">
              <a:buFont typeface="Wingdings" panose="05000000000000000000" pitchFamily="2" charset="2"/>
              <a:buChar char="§"/>
            </a:pPr>
            <a:r>
              <a:rPr lang="en-US" altLang="en-US" sz="1800" dirty="0">
                <a:solidFill>
                  <a:schemeClr val="tx1"/>
                </a:solidFill>
                <a:latin typeface="+mn-lt"/>
              </a:rPr>
              <a:t>5 elected Commissioners</a:t>
            </a:r>
          </a:p>
          <a:p>
            <a:pPr eaLnBrk="1" hangingPunct="1">
              <a:buFont typeface="Wingdings" panose="05000000000000000000" pitchFamily="2" charset="2"/>
              <a:buChar char="§"/>
            </a:pPr>
            <a:r>
              <a:rPr lang="en-US" altLang="en-US" sz="1800" dirty="0">
                <a:solidFill>
                  <a:schemeClr val="tx1"/>
                </a:solidFill>
                <a:latin typeface="+mn-lt"/>
              </a:rPr>
              <a:t>Staff:  District employees</a:t>
            </a:r>
          </a:p>
          <a:p>
            <a:pPr eaLnBrk="1" hangingPunct="1">
              <a:buFont typeface="Wingdings" panose="05000000000000000000" pitchFamily="2" charset="2"/>
              <a:buChar char="§"/>
            </a:pPr>
            <a:r>
              <a:rPr lang="en-US" altLang="en-US" sz="1800" dirty="0">
                <a:solidFill>
                  <a:schemeClr val="tx1"/>
                </a:solidFill>
                <a:latin typeface="+mn-lt"/>
              </a:rPr>
              <a:t>Generates District funding</a:t>
            </a:r>
          </a:p>
        </p:txBody>
      </p:sp>
      <p:sp>
        <p:nvSpPr>
          <p:cNvPr id="10" name="Content Placeholder 1"/>
          <p:cNvSpPr txBox="1">
            <a:spLocks/>
          </p:cNvSpPr>
          <p:nvPr/>
        </p:nvSpPr>
        <p:spPr bwMode="auto">
          <a:xfrm>
            <a:off x="3209925" y="3162086"/>
            <a:ext cx="5248275"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65125" indent="-365125" eaLnBrk="0" hangingPunct="0">
              <a:spcBef>
                <a:spcPct val="20000"/>
              </a:spcBef>
              <a:buClr>
                <a:schemeClr val="accent1"/>
              </a:buClr>
              <a:buFont typeface="Wingdings" pitchFamily="2" charset="2"/>
              <a:buChar char=""/>
              <a:defRPr sz="2400">
                <a:solidFill>
                  <a:srgbClr val="262626"/>
                </a:solidFill>
                <a:latin typeface="Book Antiqua" pitchFamily="18" charset="0"/>
              </a:defRPr>
            </a:lvl1pPr>
            <a:lvl2pPr marL="776288" indent="-365125" eaLnBrk="0" hangingPunct="0">
              <a:spcBef>
                <a:spcPct val="20000"/>
              </a:spcBef>
              <a:buClr>
                <a:schemeClr val="accent1"/>
              </a:buClr>
              <a:buFont typeface="Wingdings" pitchFamily="2" charset="2"/>
              <a:buChar char=""/>
              <a:defRPr sz="2200">
                <a:solidFill>
                  <a:srgbClr val="262626"/>
                </a:solidFill>
                <a:latin typeface="Book Antiqua" pitchFamily="18" charset="0"/>
              </a:defRPr>
            </a:lvl2pPr>
            <a:lvl3pPr marL="1143000" indent="-365125" eaLnBrk="0" hangingPunct="0">
              <a:spcBef>
                <a:spcPct val="20000"/>
              </a:spcBef>
              <a:buClr>
                <a:schemeClr val="accent1"/>
              </a:buClr>
              <a:buFont typeface="Wingdings" pitchFamily="2" charset="2"/>
              <a:buChar char=""/>
              <a:defRPr sz="2000">
                <a:solidFill>
                  <a:srgbClr val="262626"/>
                </a:solidFill>
                <a:latin typeface="Book Antiqua" pitchFamily="18" charset="0"/>
              </a:defRPr>
            </a:lvl3pPr>
            <a:lvl4pPr marL="1508125" indent="-319088" eaLnBrk="0" hangingPunct="0">
              <a:spcBef>
                <a:spcPct val="20000"/>
              </a:spcBef>
              <a:buClr>
                <a:schemeClr val="accent1"/>
              </a:buClr>
              <a:buFont typeface="Wingdings" pitchFamily="2" charset="2"/>
              <a:buChar char=""/>
              <a:defRPr>
                <a:solidFill>
                  <a:srgbClr val="262626"/>
                </a:solidFill>
                <a:latin typeface="Book Antiqua" pitchFamily="18" charset="0"/>
              </a:defRPr>
            </a:lvl4pPr>
            <a:lvl5pPr indent="-319088" eaLnBrk="0" hangingPunct="0">
              <a:spcBef>
                <a:spcPct val="20000"/>
              </a:spcBef>
              <a:buClr>
                <a:schemeClr val="accent1"/>
              </a:buClr>
              <a:buFont typeface="Wingdings" pitchFamily="2" charset="2"/>
              <a:buChar char=""/>
              <a:defRPr sz="1600">
                <a:solidFill>
                  <a:srgbClr val="262626"/>
                </a:solidFill>
                <a:latin typeface="Book Antiqua" pitchFamily="18" charset="0"/>
              </a:defRPr>
            </a:lvl5pPr>
            <a:lvl6pPr indent="-319088" eaLnBrk="0" fontAlgn="base" hangingPunct="0">
              <a:spcBef>
                <a:spcPct val="20000"/>
              </a:spcBef>
              <a:spcAft>
                <a:spcPct val="0"/>
              </a:spcAft>
              <a:buClr>
                <a:schemeClr val="accent1"/>
              </a:buClr>
              <a:buFont typeface="Wingdings" pitchFamily="2" charset="2"/>
              <a:buChar char=""/>
              <a:defRPr sz="1600">
                <a:solidFill>
                  <a:srgbClr val="262626"/>
                </a:solidFill>
                <a:latin typeface="Book Antiqua" pitchFamily="18" charset="0"/>
              </a:defRPr>
            </a:lvl6pPr>
            <a:lvl7pPr indent="-319088" eaLnBrk="0" fontAlgn="base" hangingPunct="0">
              <a:spcBef>
                <a:spcPct val="20000"/>
              </a:spcBef>
              <a:spcAft>
                <a:spcPct val="0"/>
              </a:spcAft>
              <a:buClr>
                <a:schemeClr val="accent1"/>
              </a:buClr>
              <a:buFont typeface="Wingdings" pitchFamily="2" charset="2"/>
              <a:buChar char=""/>
              <a:defRPr sz="1600">
                <a:solidFill>
                  <a:srgbClr val="262626"/>
                </a:solidFill>
                <a:latin typeface="Book Antiqua" pitchFamily="18" charset="0"/>
              </a:defRPr>
            </a:lvl7pPr>
            <a:lvl8pPr indent="-319088" eaLnBrk="0" fontAlgn="base" hangingPunct="0">
              <a:spcBef>
                <a:spcPct val="20000"/>
              </a:spcBef>
              <a:spcAft>
                <a:spcPct val="0"/>
              </a:spcAft>
              <a:buClr>
                <a:schemeClr val="accent1"/>
              </a:buClr>
              <a:buFont typeface="Wingdings" pitchFamily="2" charset="2"/>
              <a:buChar char=""/>
              <a:defRPr sz="1600">
                <a:solidFill>
                  <a:srgbClr val="262626"/>
                </a:solidFill>
                <a:latin typeface="Book Antiqua" pitchFamily="18" charset="0"/>
              </a:defRPr>
            </a:lvl8pPr>
            <a:lvl9pPr indent="-319088" eaLnBrk="0" fontAlgn="base" hangingPunct="0">
              <a:spcBef>
                <a:spcPct val="20000"/>
              </a:spcBef>
              <a:spcAft>
                <a:spcPct val="0"/>
              </a:spcAft>
              <a:buClr>
                <a:schemeClr val="accent1"/>
              </a:buClr>
              <a:buFont typeface="Wingdings" pitchFamily="2" charset="2"/>
              <a:buChar char=""/>
              <a:defRPr sz="1600">
                <a:solidFill>
                  <a:srgbClr val="262626"/>
                </a:solidFill>
                <a:latin typeface="Book Antiqua" pitchFamily="18" charset="0"/>
              </a:defRPr>
            </a:lvl9pPr>
          </a:lstStyle>
          <a:p>
            <a:pPr marL="0" indent="0" eaLnBrk="1" hangingPunct="1">
              <a:buNone/>
            </a:pPr>
            <a:r>
              <a:rPr lang="en-US" altLang="en-US" sz="1800" b="1" dirty="0">
                <a:solidFill>
                  <a:schemeClr val="tx1"/>
                </a:solidFill>
                <a:latin typeface="+mn-lt"/>
              </a:rPr>
              <a:t>State Level</a:t>
            </a:r>
          </a:p>
          <a:p>
            <a:pPr eaLnBrk="1" hangingPunct="1">
              <a:buFont typeface="Wingdings" panose="05000000000000000000" pitchFamily="2" charset="2"/>
              <a:buChar char="§"/>
            </a:pPr>
            <a:r>
              <a:rPr lang="en-US" altLang="en-US" sz="1800" dirty="0">
                <a:solidFill>
                  <a:schemeClr val="tx1"/>
                </a:solidFill>
                <a:latin typeface="+mn-lt"/>
              </a:rPr>
              <a:t>Staff: Conservation Assistant &amp; Technician</a:t>
            </a:r>
          </a:p>
          <a:p>
            <a:pPr eaLnBrk="1" hangingPunct="1">
              <a:buFont typeface="Wingdings" panose="05000000000000000000" pitchFamily="2" charset="2"/>
              <a:buChar char="§"/>
            </a:pPr>
            <a:r>
              <a:rPr lang="en-US" altLang="en-US" sz="1800" dirty="0">
                <a:solidFill>
                  <a:schemeClr val="tx1"/>
                </a:solidFill>
                <a:latin typeface="+mn-lt"/>
              </a:rPr>
              <a:t>Provides Commissioner Expense Funding</a:t>
            </a:r>
          </a:p>
          <a:p>
            <a:pPr eaLnBrk="1" hangingPunct="1">
              <a:buFont typeface="Wingdings" panose="05000000000000000000" pitchFamily="2" charset="2"/>
              <a:buChar char="§"/>
            </a:pPr>
            <a:r>
              <a:rPr lang="en-US" altLang="en-US" sz="1800" dirty="0">
                <a:solidFill>
                  <a:schemeClr val="tx1"/>
                </a:solidFill>
                <a:latin typeface="+mn-lt"/>
              </a:rPr>
              <a:t>Awards State Grants</a:t>
            </a:r>
          </a:p>
        </p:txBody>
      </p:sp>
      <p:sp>
        <p:nvSpPr>
          <p:cNvPr id="11" name="Content Placeholder 1"/>
          <p:cNvSpPr txBox="1">
            <a:spLocks/>
          </p:cNvSpPr>
          <p:nvPr/>
        </p:nvSpPr>
        <p:spPr bwMode="auto">
          <a:xfrm>
            <a:off x="3300859" y="4591148"/>
            <a:ext cx="5824180" cy="2092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65125" indent="-365125" eaLnBrk="0" hangingPunct="0">
              <a:spcBef>
                <a:spcPct val="20000"/>
              </a:spcBef>
              <a:buClr>
                <a:schemeClr val="accent1"/>
              </a:buClr>
              <a:buFont typeface="Wingdings" pitchFamily="2" charset="2"/>
              <a:buChar char=""/>
              <a:defRPr sz="2400">
                <a:solidFill>
                  <a:srgbClr val="262626"/>
                </a:solidFill>
                <a:latin typeface="Book Antiqua" pitchFamily="18" charset="0"/>
              </a:defRPr>
            </a:lvl1pPr>
            <a:lvl2pPr marL="776288" indent="-365125" eaLnBrk="0" hangingPunct="0">
              <a:spcBef>
                <a:spcPct val="20000"/>
              </a:spcBef>
              <a:buClr>
                <a:schemeClr val="accent1"/>
              </a:buClr>
              <a:buFont typeface="Wingdings" pitchFamily="2" charset="2"/>
              <a:buChar char=""/>
              <a:defRPr sz="2200">
                <a:solidFill>
                  <a:srgbClr val="262626"/>
                </a:solidFill>
                <a:latin typeface="Book Antiqua" pitchFamily="18" charset="0"/>
              </a:defRPr>
            </a:lvl2pPr>
            <a:lvl3pPr marL="1143000" indent="-365125" eaLnBrk="0" hangingPunct="0">
              <a:spcBef>
                <a:spcPct val="20000"/>
              </a:spcBef>
              <a:buClr>
                <a:schemeClr val="accent1"/>
              </a:buClr>
              <a:buFont typeface="Wingdings" pitchFamily="2" charset="2"/>
              <a:buChar char=""/>
              <a:defRPr sz="2000">
                <a:solidFill>
                  <a:srgbClr val="262626"/>
                </a:solidFill>
                <a:latin typeface="Book Antiqua" pitchFamily="18" charset="0"/>
              </a:defRPr>
            </a:lvl3pPr>
            <a:lvl4pPr marL="1508125" indent="-319088" eaLnBrk="0" hangingPunct="0">
              <a:spcBef>
                <a:spcPct val="20000"/>
              </a:spcBef>
              <a:buClr>
                <a:schemeClr val="accent1"/>
              </a:buClr>
              <a:buFont typeface="Wingdings" pitchFamily="2" charset="2"/>
              <a:buChar char=""/>
              <a:defRPr>
                <a:solidFill>
                  <a:srgbClr val="262626"/>
                </a:solidFill>
                <a:latin typeface="Book Antiqua" pitchFamily="18" charset="0"/>
              </a:defRPr>
            </a:lvl4pPr>
            <a:lvl5pPr indent="-319088" eaLnBrk="0" hangingPunct="0">
              <a:spcBef>
                <a:spcPct val="20000"/>
              </a:spcBef>
              <a:buClr>
                <a:schemeClr val="accent1"/>
              </a:buClr>
              <a:buFont typeface="Wingdings" pitchFamily="2" charset="2"/>
              <a:buChar char=""/>
              <a:defRPr sz="1600">
                <a:solidFill>
                  <a:srgbClr val="262626"/>
                </a:solidFill>
                <a:latin typeface="Book Antiqua" pitchFamily="18" charset="0"/>
              </a:defRPr>
            </a:lvl5pPr>
            <a:lvl6pPr indent="-319088" eaLnBrk="0" fontAlgn="base" hangingPunct="0">
              <a:spcBef>
                <a:spcPct val="20000"/>
              </a:spcBef>
              <a:spcAft>
                <a:spcPct val="0"/>
              </a:spcAft>
              <a:buClr>
                <a:schemeClr val="accent1"/>
              </a:buClr>
              <a:buFont typeface="Wingdings" pitchFamily="2" charset="2"/>
              <a:buChar char=""/>
              <a:defRPr sz="1600">
                <a:solidFill>
                  <a:srgbClr val="262626"/>
                </a:solidFill>
                <a:latin typeface="Book Antiqua" pitchFamily="18" charset="0"/>
              </a:defRPr>
            </a:lvl6pPr>
            <a:lvl7pPr indent="-319088" eaLnBrk="0" fontAlgn="base" hangingPunct="0">
              <a:spcBef>
                <a:spcPct val="20000"/>
              </a:spcBef>
              <a:spcAft>
                <a:spcPct val="0"/>
              </a:spcAft>
              <a:buClr>
                <a:schemeClr val="accent1"/>
              </a:buClr>
              <a:buFont typeface="Wingdings" pitchFamily="2" charset="2"/>
              <a:buChar char=""/>
              <a:defRPr sz="1600">
                <a:solidFill>
                  <a:srgbClr val="262626"/>
                </a:solidFill>
                <a:latin typeface="Book Antiqua" pitchFamily="18" charset="0"/>
              </a:defRPr>
            </a:lvl7pPr>
            <a:lvl8pPr indent="-319088" eaLnBrk="0" fontAlgn="base" hangingPunct="0">
              <a:spcBef>
                <a:spcPct val="20000"/>
              </a:spcBef>
              <a:spcAft>
                <a:spcPct val="0"/>
              </a:spcAft>
              <a:buClr>
                <a:schemeClr val="accent1"/>
              </a:buClr>
              <a:buFont typeface="Wingdings" pitchFamily="2" charset="2"/>
              <a:buChar char=""/>
              <a:defRPr sz="1600">
                <a:solidFill>
                  <a:srgbClr val="262626"/>
                </a:solidFill>
                <a:latin typeface="Book Antiqua" pitchFamily="18" charset="0"/>
              </a:defRPr>
            </a:lvl8pPr>
            <a:lvl9pPr indent="-319088" eaLnBrk="0" fontAlgn="base" hangingPunct="0">
              <a:spcBef>
                <a:spcPct val="20000"/>
              </a:spcBef>
              <a:spcAft>
                <a:spcPct val="0"/>
              </a:spcAft>
              <a:buClr>
                <a:schemeClr val="accent1"/>
              </a:buClr>
              <a:buFont typeface="Wingdings" pitchFamily="2" charset="2"/>
              <a:buChar char=""/>
              <a:defRPr sz="1600">
                <a:solidFill>
                  <a:srgbClr val="262626"/>
                </a:solidFill>
                <a:latin typeface="Book Antiqua" pitchFamily="18" charset="0"/>
              </a:defRPr>
            </a:lvl9pPr>
          </a:lstStyle>
          <a:p>
            <a:pPr marL="0" indent="0" eaLnBrk="1" hangingPunct="1">
              <a:buNone/>
            </a:pPr>
            <a:r>
              <a:rPr lang="en-US" altLang="en-US" sz="1800" b="1" dirty="0">
                <a:solidFill>
                  <a:schemeClr val="tx1"/>
                </a:solidFill>
                <a:latin typeface="+mn-lt"/>
              </a:rPr>
              <a:t>Federal Level</a:t>
            </a:r>
          </a:p>
          <a:p>
            <a:pPr eaLnBrk="1" hangingPunct="1">
              <a:buFont typeface="Wingdings" panose="05000000000000000000" pitchFamily="2" charset="2"/>
              <a:buChar char="§"/>
            </a:pPr>
            <a:r>
              <a:rPr lang="en-US" altLang="en-US" sz="1800" dirty="0">
                <a:solidFill>
                  <a:schemeClr val="tx1"/>
                </a:solidFill>
                <a:latin typeface="+mn-lt"/>
              </a:rPr>
              <a:t>Staff: District Conservationists, Soil T</a:t>
            </a:r>
            <a:r>
              <a:rPr lang="en-US" sz="1800" b="0" i="0" u="none" strike="noStrike" dirty="0">
                <a:solidFill>
                  <a:schemeClr val="tx1"/>
                </a:solidFill>
                <a:effectLst/>
                <a:latin typeface="+mn-lt"/>
              </a:rPr>
              <a:t>echnicians,  Biologists, Grazing Specialists, etc. </a:t>
            </a:r>
            <a:endParaRPr lang="en-US" altLang="en-US" sz="1800" dirty="0">
              <a:solidFill>
                <a:schemeClr val="tx1"/>
              </a:solidFill>
              <a:latin typeface="+mn-lt"/>
            </a:endParaRPr>
          </a:p>
          <a:p>
            <a:pPr eaLnBrk="1" hangingPunct="1">
              <a:buFont typeface="Wingdings" panose="05000000000000000000" pitchFamily="2" charset="2"/>
              <a:buChar char="§"/>
            </a:pPr>
            <a:r>
              <a:rPr lang="en-US" altLang="en-US" sz="1800" dirty="0">
                <a:solidFill>
                  <a:schemeClr val="tx1"/>
                </a:solidFill>
                <a:latin typeface="+mn-lt"/>
              </a:rPr>
              <a:t>Awards Federal Grants</a:t>
            </a:r>
          </a:p>
          <a:p>
            <a:pPr eaLnBrk="1" hangingPunct="1">
              <a:buFont typeface="Wingdings" panose="05000000000000000000" pitchFamily="2" charset="2"/>
              <a:buChar char="§"/>
            </a:pPr>
            <a:r>
              <a:rPr lang="en-US" altLang="en-US" sz="1800" dirty="0">
                <a:solidFill>
                  <a:schemeClr val="tx1"/>
                </a:solidFill>
                <a:latin typeface="+mn-lt"/>
              </a:rPr>
              <a:t>Provides office space, computers, telephones, vehicles, supplies, equipment</a:t>
            </a:r>
          </a:p>
        </p:txBody>
      </p:sp>
      <p:pic>
        <p:nvPicPr>
          <p:cNvPr id="12" name="Picture 2" descr="http://www.clemson.edu/newsroom/multimedia/images/2009_images/april/NRCS-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8549" y="5029200"/>
            <a:ext cx="2278062"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2"/>
          <p:cNvSpPr>
            <a:spLocks noGrp="1"/>
          </p:cNvSpPr>
          <p:nvPr>
            <p:ph type="title"/>
          </p:nvPr>
        </p:nvSpPr>
        <p:spPr>
          <a:xfrm>
            <a:off x="830677" y="425743"/>
            <a:ext cx="7543801" cy="1228096"/>
          </a:xfrm>
        </p:spPr>
        <p:txBody>
          <a:bodyPr>
            <a:normAutofit fontScale="90000"/>
          </a:bodyPr>
          <a:lstStyle/>
          <a:p>
            <a:r>
              <a:rPr lang="en-US" sz="4400" dirty="0"/>
              <a:t>Core Partners in Conservation</a:t>
            </a:r>
            <a:br>
              <a:rPr lang="en-US" sz="4400" dirty="0"/>
            </a:br>
            <a:endParaRPr lang="en-US" dirty="0">
              <a:solidFill>
                <a:schemeClr val="bg1"/>
              </a:solidFill>
            </a:endParaRPr>
          </a:p>
        </p:txBody>
      </p:sp>
      <p:sp>
        <p:nvSpPr>
          <p:cNvPr id="2" name="TextBox 1">
            <a:extLst>
              <a:ext uri="{FF2B5EF4-FFF2-40B4-BE49-F238E27FC236}">
                <a16:creationId xmlns:a16="http://schemas.microsoft.com/office/drawing/2014/main" id="{2F484DF4-2D90-BE29-A457-2CD264FC6845}"/>
              </a:ext>
            </a:extLst>
          </p:cNvPr>
          <p:cNvSpPr txBox="1"/>
          <p:nvPr/>
        </p:nvSpPr>
        <p:spPr>
          <a:xfrm>
            <a:off x="676275" y="1930400"/>
            <a:ext cx="2533650" cy="1015663"/>
          </a:xfrm>
          <a:prstGeom prst="rect">
            <a:avLst/>
          </a:prstGeom>
          <a:noFill/>
        </p:spPr>
        <p:txBody>
          <a:bodyPr wrap="square" rtlCol="0">
            <a:spAutoFit/>
          </a:bodyPr>
          <a:lstStyle/>
          <a:p>
            <a:pPr algn="ctr"/>
            <a:r>
              <a:rPr lang="en-US" sz="2000" b="1" dirty="0">
                <a:solidFill>
                  <a:srgbClr val="7030A0"/>
                </a:solidFill>
              </a:rPr>
              <a:t>SOIL &amp; WATER CONSERVATION</a:t>
            </a:r>
            <a:r>
              <a:rPr lang="en-US" b="1" dirty="0">
                <a:solidFill>
                  <a:srgbClr val="7030A0"/>
                </a:solidFill>
              </a:rPr>
              <a:t> </a:t>
            </a:r>
            <a:r>
              <a:rPr lang="en-US" sz="2000" b="1" dirty="0">
                <a:solidFill>
                  <a:srgbClr val="7030A0"/>
                </a:solidFill>
              </a:rPr>
              <a:t>DISTRICTS</a:t>
            </a:r>
          </a:p>
        </p:txBody>
      </p:sp>
      <p:pic>
        <p:nvPicPr>
          <p:cNvPr id="1026" name="Picture 4">
            <a:extLst>
              <a:ext uri="{FF2B5EF4-FFF2-40B4-BE49-F238E27FC236}">
                <a16:creationId xmlns:a16="http://schemas.microsoft.com/office/drawing/2014/main" id="{C24A1680-05DD-2F57-4F29-5E3058EF6D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481" y="3451899"/>
            <a:ext cx="2438198" cy="6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643BCA77-DEDC-0E1E-3168-5B0F4A146E39}"/>
              </a:ext>
            </a:extLst>
          </p:cNvPr>
          <p:cNvSpPr>
            <a:spLocks noGrp="1"/>
          </p:cNvSpPr>
          <p:nvPr>
            <p:ph type="sldNum" sz="quarter" idx="12"/>
          </p:nvPr>
        </p:nvSpPr>
        <p:spPr/>
        <p:txBody>
          <a:bodyPr/>
          <a:lstStyle/>
          <a:p>
            <a:fld id="{BBAB6764-4C08-4C01-8D8B-3F1D8D826E75}" type="slidenum">
              <a:rPr lang="en-US" smtClean="0"/>
              <a:pPr/>
              <a:t>31</a:t>
            </a:fld>
            <a:endParaRPr lang="en-US"/>
          </a:p>
        </p:txBody>
      </p:sp>
    </p:spTree>
    <p:extLst>
      <p:ext uri="{BB962C8B-B14F-4D97-AF65-F5344CB8AC3E}">
        <p14:creationId xmlns:p14="http://schemas.microsoft.com/office/powerpoint/2010/main" val="20859887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D547895-C1F2-23FF-31C1-FAE39530ACDA}"/>
              </a:ext>
            </a:extLst>
          </p:cNvPr>
          <p:cNvSpPr>
            <a:spLocks noGrp="1"/>
          </p:cNvSpPr>
          <p:nvPr>
            <p:ph idx="1"/>
          </p:nvPr>
        </p:nvSpPr>
        <p:spPr>
          <a:xfrm>
            <a:off x="609598" y="2514600"/>
            <a:ext cx="8001001" cy="3733800"/>
          </a:xfrm>
        </p:spPr>
        <p:txBody>
          <a:bodyPr>
            <a:normAutofit fontScale="92500" lnSpcReduction="20000"/>
          </a:bodyPr>
          <a:lstStyle/>
          <a:p>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Operate according to two primary agreements </a:t>
            </a:r>
          </a:p>
          <a:p>
            <a:pPr lvl="1"/>
            <a:r>
              <a:rPr lang="en-US" sz="2400" b="1" dirty="0">
                <a:solidFill>
                  <a:schemeClr val="tx1"/>
                </a:solidFill>
                <a:latin typeface="Calibri" panose="020F0502020204030204" pitchFamily="34" charset="0"/>
                <a:ea typeface="Calibri" panose="020F0502020204030204" pitchFamily="34" charset="0"/>
                <a:cs typeface="Calibri" panose="020F0502020204030204" pitchFamily="34" charset="0"/>
              </a:rPr>
              <a:t>Memorandum of </a:t>
            </a:r>
            <a:r>
              <a:rPr lang="en-US" b="1" dirty="0">
                <a:solidFill>
                  <a:schemeClr val="tx1"/>
                </a:solidFill>
                <a:latin typeface="Calibri" panose="020F0502020204030204" pitchFamily="34" charset="0"/>
                <a:ea typeface="Calibri" panose="020F0502020204030204" pitchFamily="34" charset="0"/>
                <a:cs typeface="Calibri" panose="020F0502020204030204" pitchFamily="34" charset="0"/>
              </a:rPr>
              <a:t>Agreement</a:t>
            </a:r>
            <a:endPar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lvl="2">
              <a:buFont typeface="Arial" panose="020B0604020202020204" pitchFamily="34" charset="0"/>
              <a:buChar char="•"/>
            </a:pPr>
            <a:r>
              <a:rPr lang="en-US" sz="2200" dirty="0">
                <a:solidFill>
                  <a:schemeClr val="tx1"/>
                </a:solidFill>
                <a:latin typeface="Calibri" panose="020F0502020204030204" pitchFamily="34" charset="0"/>
                <a:ea typeface="Calibri" panose="020F0502020204030204" pitchFamily="34" charset="0"/>
                <a:cs typeface="Calibri" panose="020F0502020204030204" pitchFamily="34" charset="0"/>
              </a:rPr>
              <a:t>Describes locally led conservation delivery</a:t>
            </a:r>
          </a:p>
          <a:p>
            <a:pPr lvl="1"/>
            <a:r>
              <a:rPr lang="en-US" sz="2400" b="1" dirty="0">
                <a:solidFill>
                  <a:schemeClr val="tx1"/>
                </a:solidFill>
                <a:latin typeface="Calibri" panose="020F0502020204030204" pitchFamily="34" charset="0"/>
                <a:ea typeface="Calibri" panose="020F0502020204030204" pitchFamily="34" charset="0"/>
                <a:cs typeface="Calibri" panose="020F0502020204030204" pitchFamily="34" charset="0"/>
              </a:rPr>
              <a:t>Unfunded Cooperative Agreement</a:t>
            </a:r>
          </a:p>
          <a:p>
            <a:pPr lvl="2">
              <a:buFont typeface="Arial" panose="020B0604020202020204" pitchFamily="34" charset="0"/>
              <a:buChar char="•"/>
            </a:pP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Purpose:  Accelerate delivery of Farm Bill programs and enhance conservation delivery.</a:t>
            </a:r>
          </a:p>
          <a:p>
            <a:pPr lvl="2">
              <a:buFont typeface="Arial" panose="020B0604020202020204" pitchFamily="34" charset="0"/>
              <a:buChar char="•"/>
            </a:pP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Identifies what NRCS provides in the field office (office space, computers, equipment, vehicles, etc.)</a:t>
            </a:r>
          </a:p>
          <a:p>
            <a:pPr lvl="2">
              <a:buFont typeface="Arial" panose="020B0604020202020204" pitchFamily="34" charset="0"/>
              <a:buChar char="•"/>
            </a:pPr>
            <a:endPar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sz="2000" b="1" i="1" dirty="0">
                <a:solidFill>
                  <a:schemeClr val="tx1"/>
                </a:solidFill>
                <a:latin typeface="Calibri" panose="020F0502020204030204" pitchFamily="34" charset="0"/>
                <a:ea typeface="Calibri" panose="020F0502020204030204" pitchFamily="34" charset="0"/>
                <a:cs typeface="Calibri" panose="020F0502020204030204" pitchFamily="34" charset="0"/>
              </a:rPr>
              <a:t>Note: Only commissioners &amp; assistant commissioners are allowed to ride in Federal vehicles.  No customers.</a:t>
            </a:r>
            <a:endParaRPr lang="en-US"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3" name="Title 2">
            <a:extLst>
              <a:ext uri="{FF2B5EF4-FFF2-40B4-BE49-F238E27FC236}">
                <a16:creationId xmlns:a16="http://schemas.microsoft.com/office/drawing/2014/main" id="{9A4F95CB-F468-7638-C550-8327B68CA757}"/>
              </a:ext>
            </a:extLst>
          </p:cNvPr>
          <p:cNvSpPr>
            <a:spLocks noGrp="1"/>
          </p:cNvSpPr>
          <p:nvPr>
            <p:ph type="title"/>
          </p:nvPr>
        </p:nvSpPr>
        <p:spPr/>
        <p:txBody>
          <a:bodyPr>
            <a:normAutofit fontScale="90000"/>
          </a:bodyPr>
          <a:lstStyle/>
          <a:p>
            <a:r>
              <a:rPr lang="en-US" b="1" dirty="0"/>
              <a:t>Partnership Agreements</a:t>
            </a:r>
            <a:br>
              <a:rPr lang="en-US" dirty="0"/>
            </a:br>
            <a:r>
              <a:rPr lang="en-US" dirty="0"/>
              <a:t>Between NRCS, IDALS &amp; each SWCD</a:t>
            </a:r>
          </a:p>
        </p:txBody>
      </p:sp>
      <p:sp>
        <p:nvSpPr>
          <p:cNvPr id="4" name="Slide Number Placeholder 3">
            <a:extLst>
              <a:ext uri="{FF2B5EF4-FFF2-40B4-BE49-F238E27FC236}">
                <a16:creationId xmlns:a16="http://schemas.microsoft.com/office/drawing/2014/main" id="{FC94F951-938C-02AA-1C0A-B1E7F90B35E8}"/>
              </a:ext>
            </a:extLst>
          </p:cNvPr>
          <p:cNvSpPr>
            <a:spLocks noGrp="1"/>
          </p:cNvSpPr>
          <p:nvPr>
            <p:ph type="sldNum" sz="quarter" idx="12"/>
          </p:nvPr>
        </p:nvSpPr>
        <p:spPr/>
        <p:txBody>
          <a:bodyPr/>
          <a:lstStyle/>
          <a:p>
            <a:fld id="{BBAB6764-4C08-4C01-8D8B-3F1D8D826E75}" type="slidenum">
              <a:rPr lang="en-US" smtClean="0"/>
              <a:pPr/>
              <a:t>32</a:t>
            </a:fld>
            <a:endParaRPr lang="en-US"/>
          </a:p>
        </p:txBody>
      </p:sp>
    </p:spTree>
    <p:extLst>
      <p:ext uri="{BB962C8B-B14F-4D97-AF65-F5344CB8AC3E}">
        <p14:creationId xmlns:p14="http://schemas.microsoft.com/office/powerpoint/2010/main" val="41424092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399" y="2057399"/>
            <a:ext cx="8448675" cy="4562475"/>
          </a:xfrm>
        </p:spPr>
        <p:txBody>
          <a:bodyPr>
            <a:normAutofit/>
          </a:bodyPr>
          <a:lstStyle/>
          <a:p>
            <a:pPr marL="0" indent="0">
              <a:buNone/>
            </a:pPr>
            <a:r>
              <a:rPr lang="en-US" sz="2400" b="1" dirty="0">
                <a:solidFill>
                  <a:schemeClr val="tx1"/>
                </a:solidFill>
                <a:latin typeface="Calibri" panose="020F0502020204030204" pitchFamily="34" charset="0"/>
                <a:ea typeface="Calibri" panose="020F0502020204030204" pitchFamily="34" charset="0"/>
                <a:cs typeface="Calibri" panose="020F0502020204030204" pitchFamily="34" charset="0"/>
              </a:rPr>
              <a:t>Other Relationships</a:t>
            </a:r>
            <a:endPar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lvl="1"/>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Conservation Districts of Iowa (CDI)</a:t>
            </a:r>
          </a:p>
          <a:p>
            <a:pPr lvl="1">
              <a:lnSpc>
                <a:spcPct val="120000"/>
              </a:lnSpc>
              <a:spcBef>
                <a:spcPts val="0"/>
              </a:spcBef>
            </a:pP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State Soil Conservation and Water Quality Committee (SSCWQC)   </a:t>
            </a:r>
            <a:r>
              <a:rPr lang="en-US" sz="2400" i="1" dirty="0">
                <a:solidFill>
                  <a:schemeClr val="tx1"/>
                </a:solidFill>
                <a:latin typeface="Calibri" panose="020F0502020204030204" pitchFamily="34" charset="0"/>
                <a:ea typeface="Calibri" panose="020F0502020204030204" pitchFamily="34" charset="0"/>
                <a:cs typeface="Calibri" panose="020F0502020204030204" pitchFamily="34" charset="0"/>
              </a:rPr>
              <a:t>(Known</a:t>
            </a: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 as </a:t>
            </a:r>
            <a:r>
              <a:rPr lang="en-US" sz="2400" i="1" dirty="0">
                <a:solidFill>
                  <a:schemeClr val="tx1"/>
                </a:solidFill>
                <a:latin typeface="Calibri" panose="020F0502020204030204" pitchFamily="34" charset="0"/>
                <a:ea typeface="Calibri" panose="020F0502020204030204" pitchFamily="34" charset="0"/>
                <a:cs typeface="Calibri" panose="020F0502020204030204" pitchFamily="34" charset="0"/>
              </a:rPr>
              <a:t>State Committee)</a:t>
            </a:r>
          </a:p>
          <a:p>
            <a:pPr lvl="1">
              <a:lnSpc>
                <a:spcPct val="120000"/>
              </a:lnSpc>
              <a:spcBef>
                <a:spcPts val="0"/>
              </a:spcBef>
            </a:pPr>
            <a:r>
              <a:rPr lang="en-US" sz="2800" dirty="0">
                <a:solidFill>
                  <a:schemeClr val="tx1"/>
                </a:solidFill>
                <a:latin typeface="Calibri" panose="020F0502020204030204" pitchFamily="34" charset="0"/>
                <a:ea typeface="Calibri" panose="020F0502020204030204" pitchFamily="34" charset="0"/>
                <a:cs typeface="Calibri" panose="020F0502020204030204" pitchFamily="34" charset="0"/>
              </a:rPr>
              <a:t>Iowa Departmen</a:t>
            </a: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t of Natural Resources (DNR)</a:t>
            </a:r>
          </a:p>
          <a:p>
            <a:pPr lvl="1">
              <a:lnSpc>
                <a:spcPct val="120000"/>
              </a:lnSpc>
              <a:spcBef>
                <a:spcPts val="0"/>
              </a:spcBef>
            </a:pP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Environmental Protection Agency (EPA)</a:t>
            </a:r>
          </a:p>
          <a:p>
            <a:pPr lvl="1">
              <a:lnSpc>
                <a:spcPct val="120000"/>
              </a:lnSpc>
              <a:spcBef>
                <a:spcPts val="0"/>
              </a:spcBef>
            </a:pP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US Army Corps of Engineers</a:t>
            </a:r>
          </a:p>
          <a:p>
            <a:pPr lvl="1">
              <a:lnSpc>
                <a:spcPct val="120000"/>
              </a:lnSpc>
              <a:spcBef>
                <a:spcPts val="0"/>
              </a:spcBef>
            </a:pP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Many others: governmental agencies, academic institutions, service groups, landowners, nonprofit organizations: environmental, wildlife, hunting, commodity, agribusiness</a:t>
            </a:r>
          </a:p>
          <a:p>
            <a:pPr lvl="1">
              <a:lnSpc>
                <a:spcPct val="120000"/>
              </a:lnSpc>
              <a:spcBef>
                <a:spcPts val="0"/>
              </a:spcBef>
            </a:pPr>
            <a:endParaRPr lang="en-US" sz="2400" dirty="0"/>
          </a:p>
        </p:txBody>
      </p:sp>
      <p:sp>
        <p:nvSpPr>
          <p:cNvPr id="7" name="Title 2"/>
          <p:cNvSpPr txBox="1">
            <a:spLocks/>
          </p:cNvSpPr>
          <p:nvPr/>
        </p:nvSpPr>
        <p:spPr>
          <a:xfrm>
            <a:off x="457200" y="347473"/>
            <a:ext cx="8229600" cy="125272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dirty="0">
                <a:solidFill>
                  <a:schemeClr val="bg1"/>
                </a:solidFill>
              </a:rPr>
              <a:t>Variety of  Supporting Relationships</a:t>
            </a:r>
            <a:endParaRPr lang="en-US" sz="4000" b="1" dirty="0">
              <a:solidFill>
                <a:schemeClr val="bg1"/>
              </a:solidFill>
            </a:endParaRPr>
          </a:p>
        </p:txBody>
      </p:sp>
      <p:sp>
        <p:nvSpPr>
          <p:cNvPr id="3" name="Slide Number Placeholder 2">
            <a:extLst>
              <a:ext uri="{FF2B5EF4-FFF2-40B4-BE49-F238E27FC236}">
                <a16:creationId xmlns:a16="http://schemas.microsoft.com/office/drawing/2014/main" id="{2F8F5220-D4BE-F5B0-FFE6-87C8CB8F15B7}"/>
              </a:ext>
            </a:extLst>
          </p:cNvPr>
          <p:cNvSpPr>
            <a:spLocks noGrp="1"/>
          </p:cNvSpPr>
          <p:nvPr>
            <p:ph type="sldNum" sz="quarter" idx="12"/>
          </p:nvPr>
        </p:nvSpPr>
        <p:spPr/>
        <p:txBody>
          <a:bodyPr/>
          <a:lstStyle/>
          <a:p>
            <a:fld id="{BBAB6764-4C08-4C01-8D8B-3F1D8D826E75}" type="slidenum">
              <a:rPr lang="en-US" smtClean="0"/>
              <a:pPr/>
              <a:t>33</a:t>
            </a:fld>
            <a:endParaRPr lang="en-US" dirty="0"/>
          </a:p>
        </p:txBody>
      </p:sp>
    </p:spTree>
    <p:extLst>
      <p:ext uri="{BB962C8B-B14F-4D97-AF65-F5344CB8AC3E}">
        <p14:creationId xmlns:p14="http://schemas.microsoft.com/office/powerpoint/2010/main" val="5993452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7398946" y="5336410"/>
            <a:ext cx="1516453" cy="1385094"/>
          </a:xfrm>
          <a:prstGeom prst="rect">
            <a:avLst/>
          </a:prstGeom>
          <a:noFill/>
        </p:spPr>
      </p:pic>
      <p:sp>
        <p:nvSpPr>
          <p:cNvPr id="2" name="Content Placeholder 1"/>
          <p:cNvSpPr>
            <a:spLocks noGrp="1"/>
          </p:cNvSpPr>
          <p:nvPr>
            <p:ph idx="1"/>
          </p:nvPr>
        </p:nvSpPr>
        <p:spPr>
          <a:xfrm>
            <a:off x="381000" y="2057400"/>
            <a:ext cx="8534399" cy="4258733"/>
          </a:xfrm>
        </p:spPr>
        <p:txBody>
          <a:bodyPr>
            <a:normAutofit/>
          </a:bodyPr>
          <a:lstStyle/>
          <a:p>
            <a:pPr>
              <a:lnSpc>
                <a:spcPct val="110000"/>
              </a:lnSpc>
              <a:spcBef>
                <a:spcPts val="0"/>
              </a:spcBef>
            </a:pP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Began in 1946 representing 1600 districts in 48 states.             </a:t>
            </a:r>
          </a:p>
          <a:p>
            <a:pPr>
              <a:lnSpc>
                <a:spcPct val="110000"/>
              </a:lnSpc>
              <a:spcBef>
                <a:spcPts val="0"/>
              </a:spcBef>
            </a:pP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Today, NACD represents America’s 3,000 districts &amp; </a:t>
            </a:r>
          </a:p>
          <a:p>
            <a:pPr marL="0" indent="0">
              <a:lnSpc>
                <a:spcPct val="110000"/>
              </a:lnSpc>
              <a:spcBef>
                <a:spcPts val="0"/>
              </a:spcBef>
              <a:buNone/>
            </a:pP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    17,000 commissioners.</a:t>
            </a:r>
          </a:p>
          <a:p>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NACD formed to deliver unified message on national policy especially the locally-led, voluntary incentive-based conservation model.</a:t>
            </a:r>
          </a:p>
          <a:p>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FARM BILL Title II - Conservation is a key focus this year.</a:t>
            </a:r>
          </a:p>
          <a:p>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Works through various partnerships, projects &amp; programs to support districts, commissioners &amp; staff</a:t>
            </a:r>
          </a:p>
          <a:p>
            <a:pPr algn="ctr">
              <a:buNone/>
            </a:pPr>
            <a:r>
              <a:rPr lang="en-US" i="1" dirty="0">
                <a:latin typeface="Calibri" panose="020F0502020204030204" pitchFamily="34" charset="0"/>
                <a:ea typeface="Calibri" panose="020F0502020204030204" pitchFamily="34" charset="0"/>
                <a:cs typeface="Calibri" panose="020F0502020204030204" pitchFamily="34" charset="0"/>
                <a:hlinkClick r:id="rId4"/>
              </a:rPr>
              <a:t>www.nacdnet.org</a:t>
            </a:r>
            <a:r>
              <a:rPr lang="en-US" i="1" dirty="0">
                <a:latin typeface="Calibri" panose="020F0502020204030204" pitchFamily="34" charset="0"/>
                <a:ea typeface="Calibri" panose="020F0502020204030204" pitchFamily="34" charset="0"/>
                <a:cs typeface="Calibri" panose="020F0502020204030204" pitchFamily="34" charset="0"/>
              </a:rPr>
              <a:t> </a:t>
            </a:r>
          </a:p>
          <a:p>
            <a:endParaRPr lang="en-US" dirty="0"/>
          </a:p>
        </p:txBody>
      </p:sp>
      <p:sp>
        <p:nvSpPr>
          <p:cNvPr id="3" name="Title 2"/>
          <p:cNvSpPr>
            <a:spLocks noGrp="1"/>
          </p:cNvSpPr>
          <p:nvPr>
            <p:ph type="title"/>
          </p:nvPr>
        </p:nvSpPr>
        <p:spPr>
          <a:xfrm>
            <a:off x="381000" y="79538"/>
            <a:ext cx="8305800" cy="1825462"/>
          </a:xfrm>
        </p:spPr>
        <p:txBody>
          <a:bodyPr>
            <a:normAutofit/>
          </a:bodyPr>
          <a:lstStyle/>
          <a:p>
            <a:r>
              <a:rPr lang="en-US" sz="4000" b="1" dirty="0"/>
              <a:t>National Association of </a:t>
            </a:r>
            <a:br>
              <a:rPr lang="en-US" sz="4000" b="1" dirty="0"/>
            </a:br>
            <a:r>
              <a:rPr lang="en-US" sz="4000" b="1" dirty="0"/>
              <a:t>Conservation Districts (NACD)</a:t>
            </a:r>
          </a:p>
        </p:txBody>
      </p:sp>
      <p:sp>
        <p:nvSpPr>
          <p:cNvPr id="4" name="Slide Number Placeholder 3">
            <a:extLst>
              <a:ext uri="{FF2B5EF4-FFF2-40B4-BE49-F238E27FC236}">
                <a16:creationId xmlns:a16="http://schemas.microsoft.com/office/drawing/2014/main" id="{A2292B5E-AA9D-5DAE-C27D-7C26CC4C0F9B}"/>
              </a:ext>
            </a:extLst>
          </p:cNvPr>
          <p:cNvSpPr>
            <a:spLocks noGrp="1"/>
          </p:cNvSpPr>
          <p:nvPr>
            <p:ph type="sldNum" sz="quarter" idx="12"/>
          </p:nvPr>
        </p:nvSpPr>
        <p:spPr/>
        <p:txBody>
          <a:bodyPr/>
          <a:lstStyle/>
          <a:p>
            <a:fld id="{BBAB6764-4C08-4C01-8D8B-3F1D8D826E75}" type="slidenum">
              <a:rPr lang="en-US" smtClean="0"/>
              <a:pPr/>
              <a:t>34</a:t>
            </a:fld>
            <a:endParaRPr lang="en-US"/>
          </a:p>
        </p:txBody>
      </p:sp>
    </p:spTree>
    <p:extLst>
      <p:ext uri="{BB962C8B-B14F-4D97-AF65-F5344CB8AC3E}">
        <p14:creationId xmlns:p14="http://schemas.microsoft.com/office/powerpoint/2010/main" val="8179741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981200"/>
            <a:ext cx="8610600" cy="3429000"/>
          </a:xfrm>
        </p:spPr>
        <p:txBody>
          <a:bodyPr>
            <a:normAutofit/>
          </a:bodyPr>
          <a:lstStyle/>
          <a:p>
            <a:r>
              <a:rPr lang="en-US" sz="2400" b="1" dirty="0">
                <a:solidFill>
                  <a:schemeClr val="tx1"/>
                </a:solidFill>
                <a:latin typeface="Calibri" panose="020F0502020204030204" pitchFamily="34" charset="0"/>
                <a:ea typeface="Calibri" panose="020F0502020204030204" pitchFamily="34" charset="0"/>
                <a:cs typeface="Calibri" panose="020F0502020204030204" pitchFamily="34" charset="0"/>
              </a:rPr>
              <a:t>1946: </a:t>
            </a: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Iowa Association of Soil Conservation District Commissioners is formed and incorporated </a:t>
            </a:r>
          </a:p>
          <a:p>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Doing Business As:  Conservation Districts of Iowa</a:t>
            </a:r>
          </a:p>
          <a:p>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A nonprofit 501(c)3 membership association dedicated to representing &amp; supporting commissioners in their efforts</a:t>
            </a:r>
          </a:p>
          <a:p>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Funded by dues from districts, donations, and administrative funds from partnership grant agreements </a:t>
            </a:r>
          </a:p>
          <a:p>
            <a:pPr algn="ctr">
              <a:buNone/>
            </a:pPr>
            <a:r>
              <a:rPr lang="en-US" i="1" dirty="0">
                <a:latin typeface="Calibri" panose="020F0502020204030204" pitchFamily="34" charset="0"/>
                <a:ea typeface="Calibri" panose="020F0502020204030204" pitchFamily="34" charset="0"/>
                <a:cs typeface="Calibri" panose="020F0502020204030204" pitchFamily="34" charset="0"/>
                <a:hlinkClick r:id="rId3"/>
              </a:rPr>
              <a:t>www.cdiowa.org</a:t>
            </a:r>
            <a:endParaRPr lang="en-US" i="1" dirty="0">
              <a:solidFill>
                <a:srgbClr val="FF0000"/>
              </a:solidFill>
              <a:latin typeface="Calibri" panose="020F0502020204030204" pitchFamily="34" charset="0"/>
              <a:ea typeface="Calibri" panose="020F0502020204030204" pitchFamily="34" charset="0"/>
              <a:cs typeface="Calibri" panose="020F0502020204030204" pitchFamily="34" charset="0"/>
            </a:endParaRPr>
          </a:p>
        </p:txBody>
      </p:sp>
      <p:sp>
        <p:nvSpPr>
          <p:cNvPr id="7" name="Title 2"/>
          <p:cNvSpPr txBox="1">
            <a:spLocks/>
          </p:cNvSpPr>
          <p:nvPr/>
        </p:nvSpPr>
        <p:spPr>
          <a:xfrm>
            <a:off x="228600" y="259461"/>
            <a:ext cx="8839199" cy="125272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dirty="0">
                <a:solidFill>
                  <a:schemeClr val="bg1"/>
                </a:solidFill>
              </a:rPr>
              <a:t>Conservation Districts of Iowa  </a:t>
            </a:r>
          </a:p>
          <a:p>
            <a:r>
              <a:rPr lang="en-US" sz="4000" i="1" dirty="0">
                <a:solidFill>
                  <a:schemeClr val="bg1"/>
                </a:solidFill>
              </a:rPr>
              <a:t>Our Membership Association</a:t>
            </a:r>
          </a:p>
        </p:txBody>
      </p:sp>
      <p:pic>
        <p:nvPicPr>
          <p:cNvPr id="8" name="Picture 7" descr="A logo of a state&#10;&#10;Description automatically generated">
            <a:extLst>
              <a:ext uri="{FF2B5EF4-FFF2-40B4-BE49-F238E27FC236}">
                <a16:creationId xmlns:a16="http://schemas.microsoft.com/office/drawing/2014/main" id="{39F6EF3E-04FC-6601-0F16-969D7F250F88}"/>
              </a:ext>
            </a:extLst>
          </p:cNvPr>
          <p:cNvPicPr>
            <a:picLocks noChangeAspect="1"/>
          </p:cNvPicPr>
          <p:nvPr/>
        </p:nvPicPr>
        <p:blipFill rotWithShape="1">
          <a:blip r:embed="rId4">
            <a:extLst>
              <a:ext uri="{28A0092B-C50C-407E-A947-70E740481C1C}">
                <a14:useLocalDpi xmlns:a14="http://schemas.microsoft.com/office/drawing/2010/main" val="0"/>
              </a:ext>
            </a:extLst>
          </a:blip>
          <a:srcRect l="6097" t="10579" r="3659" b="22329"/>
          <a:stretch/>
        </p:blipFill>
        <p:spPr>
          <a:xfrm>
            <a:off x="3490912" y="5257800"/>
            <a:ext cx="1933575" cy="1437517"/>
          </a:xfrm>
          <a:prstGeom prst="rect">
            <a:avLst/>
          </a:prstGeom>
        </p:spPr>
      </p:pic>
      <p:sp>
        <p:nvSpPr>
          <p:cNvPr id="3" name="Slide Number Placeholder 2">
            <a:extLst>
              <a:ext uri="{FF2B5EF4-FFF2-40B4-BE49-F238E27FC236}">
                <a16:creationId xmlns:a16="http://schemas.microsoft.com/office/drawing/2014/main" id="{26D11BBB-2497-15E6-E22C-B263050B937F}"/>
              </a:ext>
            </a:extLst>
          </p:cNvPr>
          <p:cNvSpPr>
            <a:spLocks noGrp="1"/>
          </p:cNvSpPr>
          <p:nvPr>
            <p:ph type="sldNum" sz="quarter" idx="12"/>
          </p:nvPr>
        </p:nvSpPr>
        <p:spPr/>
        <p:txBody>
          <a:bodyPr/>
          <a:lstStyle/>
          <a:p>
            <a:fld id="{BBAB6764-4C08-4C01-8D8B-3F1D8D826E75}" type="slidenum">
              <a:rPr lang="en-US" smtClean="0"/>
              <a:pPr/>
              <a:t>35</a:t>
            </a:fld>
            <a:endParaRPr lang="en-US"/>
          </a:p>
        </p:txBody>
      </p:sp>
    </p:spTree>
    <p:extLst>
      <p:ext uri="{BB962C8B-B14F-4D97-AF65-F5344CB8AC3E}">
        <p14:creationId xmlns:p14="http://schemas.microsoft.com/office/powerpoint/2010/main" val="26092253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516CE01-ECDF-4627-7987-89607C7C288B}"/>
              </a:ext>
            </a:extLst>
          </p:cNvPr>
          <p:cNvSpPr>
            <a:spLocks noGrp="1"/>
          </p:cNvSpPr>
          <p:nvPr>
            <p:ph idx="1"/>
          </p:nvPr>
        </p:nvSpPr>
        <p:spPr>
          <a:xfrm>
            <a:off x="628650" y="1981200"/>
            <a:ext cx="7886700" cy="4314476"/>
          </a:xfrm>
        </p:spPr>
        <p:txBody>
          <a:bodyPr>
            <a:noAutofit/>
          </a:bodyPr>
          <a:lstStyle/>
          <a:p>
            <a:pPr marL="0" indent="0" algn="l">
              <a:buNone/>
            </a:pPr>
            <a:r>
              <a:rPr lang="en-US" b="1" i="0" dirty="0">
                <a:effectLst/>
                <a:latin typeface="Calibri" panose="020F0502020204030204" pitchFamily="34" charset="0"/>
                <a:ea typeface="Calibri" panose="020F0502020204030204" pitchFamily="34" charset="0"/>
                <a:cs typeface="Calibri" panose="020F0502020204030204" pitchFamily="34" charset="0"/>
              </a:rPr>
              <a:t>Mission</a:t>
            </a:r>
          </a:p>
          <a:p>
            <a:pPr algn="l">
              <a:spcAft>
                <a:spcPts val="1500"/>
              </a:spcAft>
            </a:pPr>
            <a:r>
              <a:rPr lang="en-US"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Conservation Districts of Iowa informs, educates and leads Iowans through our local soil and water conservation districts to promote conservation of natural resources</a:t>
            </a:r>
            <a:r>
              <a:rPr lang="en-US"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endParaRPr lang="en-US"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indent="0" algn="l">
              <a:buNone/>
            </a:pPr>
            <a:r>
              <a:rPr lang="en-US" b="1" i="0" dirty="0">
                <a:effectLst/>
                <a:latin typeface="Calibri" panose="020F0502020204030204" pitchFamily="34" charset="0"/>
                <a:ea typeface="Calibri" panose="020F0502020204030204" pitchFamily="34" charset="0"/>
                <a:cs typeface="Calibri" panose="020F0502020204030204" pitchFamily="34" charset="0"/>
              </a:rPr>
              <a:t>Function</a:t>
            </a:r>
          </a:p>
          <a:p>
            <a:pPr algn="l">
              <a:spcAft>
                <a:spcPts val="1500"/>
              </a:spcAft>
            </a:pPr>
            <a:r>
              <a:rPr lang="en-US" b="0"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Conservation Districts of Iowa supports the soil and water conservation districts through public education, acknowledgement, commissioner development, policy, on-the-ground conservation, conservation practice promotion, events and more.</a:t>
            </a:r>
            <a:r>
              <a:rPr lang="en-US" b="1"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endParaRPr lang="en-US" b="0" i="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2" name="Title 1">
            <a:extLst>
              <a:ext uri="{FF2B5EF4-FFF2-40B4-BE49-F238E27FC236}">
                <a16:creationId xmlns:a16="http://schemas.microsoft.com/office/drawing/2014/main" id="{492DB746-324D-3C4B-DB67-6CE21B4DC7D5}"/>
              </a:ext>
            </a:extLst>
          </p:cNvPr>
          <p:cNvSpPr>
            <a:spLocks noGrp="1"/>
          </p:cNvSpPr>
          <p:nvPr>
            <p:ph type="title"/>
          </p:nvPr>
        </p:nvSpPr>
        <p:spPr>
          <a:xfrm>
            <a:off x="2057400" y="365126"/>
            <a:ext cx="6457950" cy="1325563"/>
          </a:xfrm>
        </p:spPr>
        <p:txBody>
          <a:bodyPr>
            <a:normAutofit fontScale="90000"/>
          </a:bodyPr>
          <a:lstStyle/>
          <a:p>
            <a:r>
              <a:rPr lang="en-US" b="1" dirty="0"/>
              <a:t>CDI’s Mission and  Function</a:t>
            </a:r>
          </a:p>
        </p:txBody>
      </p:sp>
      <p:pic>
        <p:nvPicPr>
          <p:cNvPr id="4" name="Picture 3" descr="A logo of a state&#10;&#10;Description automatically generated">
            <a:extLst>
              <a:ext uri="{FF2B5EF4-FFF2-40B4-BE49-F238E27FC236}">
                <a16:creationId xmlns:a16="http://schemas.microsoft.com/office/drawing/2014/main" id="{7A3D22B5-DD47-887D-E20A-8E4FBC743D6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097" t="10579" r="3659" b="22329"/>
          <a:stretch/>
        </p:blipFill>
        <p:spPr>
          <a:xfrm>
            <a:off x="628650" y="562325"/>
            <a:ext cx="1252490" cy="931164"/>
          </a:xfrm>
          <a:prstGeom prst="rect">
            <a:avLst/>
          </a:prstGeom>
        </p:spPr>
      </p:pic>
      <p:sp>
        <p:nvSpPr>
          <p:cNvPr id="5" name="Slide Number Placeholder 4">
            <a:extLst>
              <a:ext uri="{FF2B5EF4-FFF2-40B4-BE49-F238E27FC236}">
                <a16:creationId xmlns:a16="http://schemas.microsoft.com/office/drawing/2014/main" id="{B37EEC62-47DD-32E4-B446-144604872A7F}"/>
              </a:ext>
            </a:extLst>
          </p:cNvPr>
          <p:cNvSpPr>
            <a:spLocks noGrp="1"/>
          </p:cNvSpPr>
          <p:nvPr>
            <p:ph type="sldNum" sz="quarter" idx="12"/>
          </p:nvPr>
        </p:nvSpPr>
        <p:spPr/>
        <p:txBody>
          <a:bodyPr/>
          <a:lstStyle/>
          <a:p>
            <a:fld id="{BBAB6764-4C08-4C01-8D8B-3F1D8D826E75}" type="slidenum">
              <a:rPr lang="en-US" smtClean="0"/>
              <a:pPr/>
              <a:t>36</a:t>
            </a:fld>
            <a:endParaRPr lang="en-US"/>
          </a:p>
        </p:txBody>
      </p:sp>
    </p:spTree>
    <p:extLst>
      <p:ext uri="{BB962C8B-B14F-4D97-AF65-F5344CB8AC3E}">
        <p14:creationId xmlns:p14="http://schemas.microsoft.com/office/powerpoint/2010/main" val="17031399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78D1CD-F6F7-1003-C564-FC63A75D851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B45CF6E-DAE0-F55D-F08F-BB46A48889EA}"/>
              </a:ext>
            </a:extLst>
          </p:cNvPr>
          <p:cNvSpPr>
            <a:spLocks noGrp="1"/>
          </p:cNvSpPr>
          <p:nvPr>
            <p:ph idx="1"/>
          </p:nvPr>
        </p:nvSpPr>
        <p:spPr>
          <a:xfrm>
            <a:off x="611840" y="2057400"/>
            <a:ext cx="8151159" cy="4422027"/>
          </a:xfrm>
        </p:spPr>
        <p:txBody>
          <a:bodyPr>
            <a:noAutofit/>
          </a:bodyPr>
          <a:lstStyle/>
          <a:p>
            <a:pPr marL="0" indent="0" algn="l">
              <a:buNone/>
            </a:pPr>
            <a:r>
              <a:rPr lang="en-US" b="1" i="0" dirty="0">
                <a:effectLst/>
              </a:rPr>
              <a:t>Structure</a:t>
            </a:r>
          </a:p>
          <a:p>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500 Soil and Water Conservation District commissioners </a:t>
            </a:r>
          </a:p>
          <a:p>
            <a:pPr marL="0" indent="0">
              <a:buNone/>
            </a:pPr>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      - Five commissioners per 100 soil &amp; water conservation     </a:t>
            </a:r>
          </a:p>
          <a:p>
            <a:pPr marL="0" indent="0">
              <a:buNone/>
            </a:pPr>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         districts make up the membership of CDI</a:t>
            </a:r>
          </a:p>
          <a:p>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 Day-to-day operations of CDI are governed by:</a:t>
            </a:r>
          </a:p>
          <a:p>
            <a:pPr marL="301943" lvl="1" indent="0">
              <a:buNone/>
            </a:pPr>
            <a:r>
              <a:rPr lang="en-US" sz="2400" b="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Executive Committee</a:t>
            </a:r>
          </a:p>
          <a:p>
            <a:pPr lvl="1">
              <a:buFontTx/>
              <a:buChar char="-"/>
            </a:pP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9 Regional Directors</a:t>
            </a:r>
          </a:p>
          <a:p>
            <a:pPr lvl="1">
              <a:buFontTx/>
              <a:buChar char="-"/>
            </a:pP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First and Second Alternate Directors</a:t>
            </a:r>
          </a:p>
          <a:p>
            <a:pPr>
              <a:buFont typeface="Arial" panose="020B0604020202020204" pitchFamily="34" charset="0"/>
              <a:buChar char="•"/>
            </a:pPr>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Each of 9 Regional Directors represents 9-13 SWCDs</a:t>
            </a:r>
          </a:p>
        </p:txBody>
      </p:sp>
      <p:sp>
        <p:nvSpPr>
          <p:cNvPr id="2" name="Title 1">
            <a:extLst>
              <a:ext uri="{FF2B5EF4-FFF2-40B4-BE49-F238E27FC236}">
                <a16:creationId xmlns:a16="http://schemas.microsoft.com/office/drawing/2014/main" id="{618BDA27-4770-BBA0-37E4-0C7F68B4F3FB}"/>
              </a:ext>
            </a:extLst>
          </p:cNvPr>
          <p:cNvSpPr>
            <a:spLocks noGrp="1"/>
          </p:cNvSpPr>
          <p:nvPr>
            <p:ph type="title"/>
          </p:nvPr>
        </p:nvSpPr>
        <p:spPr>
          <a:xfrm>
            <a:off x="2057400" y="365126"/>
            <a:ext cx="6457950" cy="1325563"/>
          </a:xfrm>
        </p:spPr>
        <p:txBody>
          <a:bodyPr>
            <a:normAutofit/>
          </a:bodyPr>
          <a:lstStyle/>
          <a:p>
            <a:r>
              <a:rPr lang="en-US" b="1" dirty="0"/>
              <a:t>CDI’s Structure</a:t>
            </a:r>
          </a:p>
        </p:txBody>
      </p:sp>
      <p:pic>
        <p:nvPicPr>
          <p:cNvPr id="4" name="Picture 3" descr="A logo of a state&#10;&#10;Description automatically generated">
            <a:extLst>
              <a:ext uri="{FF2B5EF4-FFF2-40B4-BE49-F238E27FC236}">
                <a16:creationId xmlns:a16="http://schemas.microsoft.com/office/drawing/2014/main" id="{31DE949C-C032-614D-65E0-F092ECD84BA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097" t="10579" r="3659" b="22329"/>
          <a:stretch/>
        </p:blipFill>
        <p:spPr>
          <a:xfrm>
            <a:off x="628650" y="562325"/>
            <a:ext cx="1252490" cy="931164"/>
          </a:xfrm>
          <a:prstGeom prst="rect">
            <a:avLst/>
          </a:prstGeom>
        </p:spPr>
      </p:pic>
      <p:sp>
        <p:nvSpPr>
          <p:cNvPr id="5" name="Slide Number Placeholder 4">
            <a:extLst>
              <a:ext uri="{FF2B5EF4-FFF2-40B4-BE49-F238E27FC236}">
                <a16:creationId xmlns:a16="http://schemas.microsoft.com/office/drawing/2014/main" id="{3145109A-AB2A-B5E1-B4A9-A7C213C6BB28}"/>
              </a:ext>
            </a:extLst>
          </p:cNvPr>
          <p:cNvSpPr>
            <a:spLocks noGrp="1"/>
          </p:cNvSpPr>
          <p:nvPr>
            <p:ph type="sldNum" sz="quarter" idx="12"/>
          </p:nvPr>
        </p:nvSpPr>
        <p:spPr/>
        <p:txBody>
          <a:bodyPr/>
          <a:lstStyle/>
          <a:p>
            <a:fld id="{BBAB6764-4C08-4C01-8D8B-3F1D8D826E75}" type="slidenum">
              <a:rPr lang="en-US" smtClean="0"/>
              <a:pPr/>
              <a:t>37</a:t>
            </a:fld>
            <a:endParaRPr lang="en-US"/>
          </a:p>
        </p:txBody>
      </p:sp>
    </p:spTree>
    <p:extLst>
      <p:ext uri="{BB962C8B-B14F-4D97-AF65-F5344CB8AC3E}">
        <p14:creationId xmlns:p14="http://schemas.microsoft.com/office/powerpoint/2010/main" val="42382865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DI Regions Map"/>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3160" t="4462" r="3715" b="2260"/>
          <a:stretch/>
        </p:blipFill>
        <p:spPr bwMode="auto">
          <a:xfrm>
            <a:off x="209551" y="2111314"/>
            <a:ext cx="6286500" cy="4138849"/>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5791200" y="4876800"/>
            <a:ext cx="3200400" cy="943212"/>
          </a:xfrm>
        </p:spPr>
        <p:txBody>
          <a:bodyPr>
            <a:noAutofit/>
          </a:bodyPr>
          <a:lstStyle/>
          <a:p>
            <a:r>
              <a:rPr lang="en-US" sz="2000" dirty="0">
                <a:solidFill>
                  <a:schemeClr val="tx1"/>
                </a:solidFill>
              </a:rPr>
              <a:t>Staff: 2 in state office and 38 in the field (NRCS Agreement)</a:t>
            </a:r>
          </a:p>
        </p:txBody>
      </p:sp>
      <p:sp>
        <p:nvSpPr>
          <p:cNvPr id="7" name="Title 2"/>
          <p:cNvSpPr txBox="1">
            <a:spLocks/>
          </p:cNvSpPr>
          <p:nvPr/>
        </p:nvSpPr>
        <p:spPr>
          <a:xfrm>
            <a:off x="228396" y="13859"/>
            <a:ext cx="8534400" cy="125272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4000" dirty="0">
                <a:solidFill>
                  <a:schemeClr val="accent1">
                    <a:lumMod val="75000"/>
                  </a:schemeClr>
                </a:solidFill>
              </a:rPr>
              <a:t>               </a:t>
            </a:r>
            <a:r>
              <a:rPr lang="en-US" sz="4000" dirty="0">
                <a:solidFill>
                  <a:schemeClr val="bg1"/>
                </a:solidFill>
              </a:rPr>
              <a:t>CDI  Regional Map</a:t>
            </a:r>
          </a:p>
        </p:txBody>
      </p:sp>
      <p:sp>
        <p:nvSpPr>
          <p:cNvPr id="3" name="Content Placeholder 1">
            <a:extLst>
              <a:ext uri="{FF2B5EF4-FFF2-40B4-BE49-F238E27FC236}">
                <a16:creationId xmlns:a16="http://schemas.microsoft.com/office/drawing/2014/main" id="{3A347D58-1114-3247-D967-54B0142E9206}"/>
              </a:ext>
            </a:extLst>
          </p:cNvPr>
          <p:cNvSpPr txBox="1">
            <a:spLocks/>
          </p:cNvSpPr>
          <p:nvPr/>
        </p:nvSpPr>
        <p:spPr>
          <a:xfrm>
            <a:off x="457200" y="6137005"/>
            <a:ext cx="6318743" cy="685800"/>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sz="2000" dirty="0"/>
              <a:t>1 Director &amp; up to 2 Alternates elected per Region</a:t>
            </a:r>
          </a:p>
        </p:txBody>
      </p:sp>
      <p:sp>
        <p:nvSpPr>
          <p:cNvPr id="4" name="Content Placeholder 1">
            <a:extLst>
              <a:ext uri="{FF2B5EF4-FFF2-40B4-BE49-F238E27FC236}">
                <a16:creationId xmlns:a16="http://schemas.microsoft.com/office/drawing/2014/main" id="{DC1B0664-F2EC-A8F5-91B3-363FA4E534D5}"/>
              </a:ext>
            </a:extLst>
          </p:cNvPr>
          <p:cNvSpPr txBox="1">
            <a:spLocks/>
          </p:cNvSpPr>
          <p:nvPr/>
        </p:nvSpPr>
        <p:spPr>
          <a:xfrm>
            <a:off x="685800" y="1757512"/>
            <a:ext cx="2286000" cy="576453"/>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sz="2000" dirty="0"/>
              <a:t>9 Regions</a:t>
            </a:r>
          </a:p>
        </p:txBody>
      </p:sp>
      <p:sp>
        <p:nvSpPr>
          <p:cNvPr id="5" name="Content Placeholder 1">
            <a:extLst>
              <a:ext uri="{FF2B5EF4-FFF2-40B4-BE49-F238E27FC236}">
                <a16:creationId xmlns:a16="http://schemas.microsoft.com/office/drawing/2014/main" id="{FCC0BF5A-5A14-DFF4-2170-1CD31917C09A}"/>
              </a:ext>
            </a:extLst>
          </p:cNvPr>
          <p:cNvSpPr txBox="1">
            <a:spLocks/>
          </p:cNvSpPr>
          <p:nvPr/>
        </p:nvSpPr>
        <p:spPr>
          <a:xfrm>
            <a:off x="6111382" y="2676201"/>
            <a:ext cx="3318368" cy="1324212"/>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sz="2000" dirty="0"/>
              <a:t>Executive Committee:      President, VP, Past President, Secretary, Treasurer </a:t>
            </a:r>
          </a:p>
        </p:txBody>
      </p:sp>
      <p:pic>
        <p:nvPicPr>
          <p:cNvPr id="6" name="Picture 5" descr="A logo of a state&#10;&#10;Description automatically generated">
            <a:extLst>
              <a:ext uri="{FF2B5EF4-FFF2-40B4-BE49-F238E27FC236}">
                <a16:creationId xmlns:a16="http://schemas.microsoft.com/office/drawing/2014/main" id="{C2D4C6F0-6867-FB7C-0678-4519A1CD3D1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097" t="10579" r="3659" b="22329"/>
          <a:stretch/>
        </p:blipFill>
        <p:spPr>
          <a:xfrm>
            <a:off x="326928" y="265248"/>
            <a:ext cx="1252490" cy="931164"/>
          </a:xfrm>
          <a:prstGeom prst="rect">
            <a:avLst/>
          </a:prstGeom>
        </p:spPr>
      </p:pic>
      <p:sp>
        <p:nvSpPr>
          <p:cNvPr id="8" name="Slide Number Placeholder 7">
            <a:extLst>
              <a:ext uri="{FF2B5EF4-FFF2-40B4-BE49-F238E27FC236}">
                <a16:creationId xmlns:a16="http://schemas.microsoft.com/office/drawing/2014/main" id="{AC2B96B9-B265-672D-B85D-75F152931DBA}"/>
              </a:ext>
            </a:extLst>
          </p:cNvPr>
          <p:cNvSpPr>
            <a:spLocks noGrp="1"/>
          </p:cNvSpPr>
          <p:nvPr>
            <p:ph type="sldNum" sz="quarter" idx="12"/>
          </p:nvPr>
        </p:nvSpPr>
        <p:spPr/>
        <p:txBody>
          <a:bodyPr/>
          <a:lstStyle/>
          <a:p>
            <a:fld id="{BBAB6764-4C08-4C01-8D8B-3F1D8D826E75}" type="slidenum">
              <a:rPr lang="en-US" smtClean="0"/>
              <a:pPr/>
              <a:t>38</a:t>
            </a:fld>
            <a:endParaRPr lang="en-US"/>
          </a:p>
        </p:txBody>
      </p:sp>
    </p:spTree>
    <p:extLst>
      <p:ext uri="{BB962C8B-B14F-4D97-AF65-F5344CB8AC3E}">
        <p14:creationId xmlns:p14="http://schemas.microsoft.com/office/powerpoint/2010/main" val="13265746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599" y="2133600"/>
            <a:ext cx="8458201" cy="4724400"/>
          </a:xfrm>
        </p:spPr>
        <p:txBody>
          <a:bodyPr>
            <a:normAutofit fontScale="92500" lnSpcReduction="10000"/>
          </a:bodyPr>
          <a:lstStyle/>
          <a:p>
            <a:pPr marL="0" indent="0">
              <a:spcBef>
                <a:spcPts val="0"/>
              </a:spcBef>
              <a:buNone/>
            </a:pPr>
            <a:r>
              <a:rPr lang="en-US" sz="2400" b="1" dirty="0">
                <a:solidFill>
                  <a:schemeClr val="tx1"/>
                </a:solidFill>
                <a:latin typeface="Calibri" panose="020F0502020204030204" pitchFamily="34" charset="0"/>
                <a:ea typeface="Calibri" panose="020F0502020204030204" pitchFamily="34" charset="0"/>
                <a:cs typeface="Calibri" panose="020F0502020204030204" pitchFamily="34" charset="0"/>
              </a:rPr>
              <a:t>Commissioner Orientation and Education</a:t>
            </a:r>
            <a:endParaRPr lang="en-US" sz="22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lvl="1">
              <a:spcBef>
                <a:spcPts val="0"/>
              </a:spcBef>
            </a:pPr>
            <a:r>
              <a:rPr lang="en-US" sz="2200" dirty="0">
                <a:solidFill>
                  <a:schemeClr val="tx1"/>
                </a:solidFill>
                <a:latin typeface="Calibri" panose="020F0502020204030204" pitchFamily="34" charset="0"/>
                <a:ea typeface="Calibri" panose="020F0502020204030204" pitchFamily="34" charset="0"/>
                <a:cs typeface="Calibri" panose="020F0502020204030204" pitchFamily="34" charset="0"/>
              </a:rPr>
              <a:t>Biennial Commissioner Orientation Program</a:t>
            </a:r>
          </a:p>
          <a:p>
            <a:pPr lvl="1">
              <a:spcBef>
                <a:spcPts val="0"/>
              </a:spcBef>
            </a:pPr>
            <a:r>
              <a:rPr lang="en-US" sz="2200" dirty="0">
                <a:solidFill>
                  <a:schemeClr val="tx1"/>
                </a:solidFill>
                <a:latin typeface="Calibri" panose="020F0502020204030204" pitchFamily="34" charset="0"/>
                <a:ea typeface="Calibri" panose="020F0502020204030204" pitchFamily="34" charset="0"/>
                <a:cs typeface="Calibri" panose="020F0502020204030204" pitchFamily="34" charset="0"/>
              </a:rPr>
              <a:t>Continuing Education: Spring Regional Meetings, Conservation Partnership Day at the Capitol, Annual Conference</a:t>
            </a:r>
          </a:p>
          <a:p>
            <a:pPr marL="457200" lvl="1" indent="0">
              <a:spcBef>
                <a:spcPts val="0"/>
              </a:spcBef>
              <a:buNone/>
            </a:pPr>
            <a:endParaRPr lang="en-US" sz="20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indent="0">
              <a:spcBef>
                <a:spcPts val="0"/>
              </a:spcBef>
              <a:buNone/>
            </a:pPr>
            <a:r>
              <a:rPr lang="en-US" sz="2400" b="1" dirty="0">
                <a:solidFill>
                  <a:schemeClr val="tx1"/>
                </a:solidFill>
                <a:latin typeface="Calibri" panose="020F0502020204030204" pitchFamily="34" charset="0"/>
                <a:ea typeface="Calibri" panose="020F0502020204030204" pitchFamily="34" charset="0"/>
                <a:cs typeface="Calibri" panose="020F0502020204030204" pitchFamily="34" charset="0"/>
              </a:rPr>
              <a:t>Support Services</a:t>
            </a:r>
          </a:p>
          <a:p>
            <a:pPr lvl="1">
              <a:spcBef>
                <a:spcPts val="0"/>
              </a:spcBef>
            </a:pPr>
            <a:r>
              <a:rPr lang="en-US" sz="2200" dirty="0">
                <a:solidFill>
                  <a:schemeClr val="tx1"/>
                </a:solidFill>
                <a:latin typeface="Calibri" panose="020F0502020204030204" pitchFamily="34" charset="0"/>
                <a:ea typeface="Calibri" panose="020F0502020204030204" pitchFamily="34" charset="0"/>
                <a:cs typeface="Calibri" panose="020F0502020204030204" pitchFamily="34" charset="0"/>
              </a:rPr>
              <a:t>Resource for districts to find answers to key questions</a:t>
            </a:r>
          </a:p>
          <a:p>
            <a:pPr lvl="1">
              <a:spcBef>
                <a:spcPts val="0"/>
              </a:spcBef>
            </a:pPr>
            <a:r>
              <a:rPr lang="en-US" sz="2200" dirty="0">
                <a:solidFill>
                  <a:schemeClr val="tx1"/>
                </a:solidFill>
                <a:latin typeface="Calibri" panose="020F0502020204030204" pitchFamily="34" charset="0"/>
                <a:ea typeface="Calibri" panose="020F0502020204030204" pitchFamily="34" charset="0"/>
                <a:cs typeface="Calibri" panose="020F0502020204030204" pitchFamily="34" charset="0"/>
              </a:rPr>
              <a:t>Commissioner Handbook</a:t>
            </a:r>
          </a:p>
          <a:p>
            <a:pPr lvl="1">
              <a:spcBef>
                <a:spcPts val="0"/>
              </a:spcBef>
            </a:pPr>
            <a:r>
              <a:rPr lang="en-US" sz="2200" dirty="0">
                <a:solidFill>
                  <a:schemeClr val="tx1"/>
                </a:solidFill>
                <a:latin typeface="Calibri" panose="020F0502020204030204" pitchFamily="34" charset="0"/>
                <a:ea typeface="Calibri" panose="020F0502020204030204" pitchFamily="34" charset="0"/>
                <a:cs typeface="Calibri" panose="020F0502020204030204" pitchFamily="34" charset="0"/>
              </a:rPr>
              <a:t>Employer &amp; Employee Handbooks</a:t>
            </a:r>
          </a:p>
          <a:p>
            <a:pPr lvl="1">
              <a:spcBef>
                <a:spcPts val="0"/>
              </a:spcBef>
            </a:pPr>
            <a:r>
              <a:rPr lang="en-US" sz="2200" dirty="0">
                <a:solidFill>
                  <a:schemeClr val="tx1"/>
                </a:solidFill>
                <a:latin typeface="Calibri" panose="020F0502020204030204" pitchFamily="34" charset="0"/>
                <a:ea typeface="Calibri" panose="020F0502020204030204" pitchFamily="34" charset="0"/>
                <a:cs typeface="Calibri" panose="020F0502020204030204" pitchFamily="34" charset="0"/>
              </a:rPr>
              <a:t>Additional educational resources on website</a:t>
            </a:r>
          </a:p>
          <a:p>
            <a:pPr lvl="1">
              <a:spcBef>
                <a:spcPts val="0"/>
              </a:spcBef>
            </a:pPr>
            <a:r>
              <a:rPr lang="en-US" sz="2200" dirty="0">
                <a:solidFill>
                  <a:schemeClr val="tx1"/>
                </a:solidFill>
                <a:latin typeface="Calibri" panose="020F0502020204030204" pitchFamily="34" charset="0"/>
                <a:ea typeface="Calibri" panose="020F0502020204030204" pitchFamily="34" charset="0"/>
                <a:cs typeface="Calibri" panose="020F0502020204030204" pitchFamily="34" charset="0"/>
              </a:rPr>
              <a:t>Liaison to IDALS and NRCS for SWCDs</a:t>
            </a:r>
          </a:p>
          <a:p>
            <a:pPr marL="0" indent="0">
              <a:buNone/>
            </a:pPr>
            <a:r>
              <a:rPr lang="en-US" sz="2400" b="1" dirty="0">
                <a:solidFill>
                  <a:schemeClr val="tx1"/>
                </a:solidFill>
                <a:latin typeface="Calibri" panose="020F0502020204030204" pitchFamily="34" charset="0"/>
                <a:ea typeface="Calibri" panose="020F0502020204030204" pitchFamily="34" charset="0"/>
                <a:cs typeface="Calibri" panose="020F0502020204030204" pitchFamily="34" charset="0"/>
              </a:rPr>
              <a:t>Communications</a:t>
            </a:r>
            <a:endParaRPr lang="en-US" sz="22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lvl="1">
              <a:spcBef>
                <a:spcPts val="0"/>
              </a:spcBef>
            </a:pPr>
            <a:r>
              <a:rPr lang="en-US" sz="2200" dirty="0">
                <a:solidFill>
                  <a:schemeClr val="tx1"/>
                </a:solidFill>
                <a:latin typeface="Calibri" panose="020F0502020204030204" pitchFamily="34" charset="0"/>
                <a:ea typeface="Calibri" panose="020F0502020204030204" pitchFamily="34" charset="0"/>
                <a:cs typeface="Calibri" panose="020F0502020204030204" pitchFamily="34" charset="0"/>
              </a:rPr>
              <a:t>CDI Website www.cdiowa.org</a:t>
            </a:r>
          </a:p>
          <a:p>
            <a:pPr lvl="1">
              <a:spcBef>
                <a:spcPts val="0"/>
              </a:spcBef>
            </a:pPr>
            <a:r>
              <a:rPr lang="en-US" sz="2200" dirty="0">
                <a:solidFill>
                  <a:schemeClr val="tx1"/>
                </a:solidFill>
                <a:latin typeface="Calibri" panose="020F0502020204030204" pitchFamily="34" charset="0"/>
                <a:ea typeface="Calibri" panose="020F0502020204030204" pitchFamily="34" charset="0"/>
                <a:cs typeface="Calibri" panose="020F0502020204030204" pitchFamily="34" charset="0"/>
              </a:rPr>
              <a:t>CDI Connections Monthly Newsletter</a:t>
            </a:r>
          </a:p>
          <a:p>
            <a:pPr lvl="1">
              <a:spcBef>
                <a:spcPts val="0"/>
              </a:spcBef>
            </a:pPr>
            <a:r>
              <a:rPr lang="en-US" sz="2200" dirty="0">
                <a:solidFill>
                  <a:schemeClr val="tx1"/>
                </a:solidFill>
                <a:latin typeface="Calibri" panose="020F0502020204030204" pitchFamily="34" charset="0"/>
                <a:ea typeface="Calibri" panose="020F0502020204030204" pitchFamily="34" charset="0"/>
                <a:cs typeface="Calibri" panose="020F0502020204030204" pitchFamily="34" charset="0"/>
              </a:rPr>
              <a:t>Social Media</a:t>
            </a:r>
          </a:p>
          <a:p>
            <a:pPr lvl="1">
              <a:spcBef>
                <a:spcPts val="0"/>
              </a:spcBef>
            </a:pPr>
            <a:r>
              <a:rPr lang="en-US" sz="2200" dirty="0">
                <a:solidFill>
                  <a:schemeClr val="tx1"/>
                </a:solidFill>
                <a:latin typeface="Calibri" panose="020F0502020204030204" pitchFamily="34" charset="0"/>
                <a:ea typeface="Calibri" panose="020F0502020204030204" pitchFamily="34" charset="0"/>
                <a:cs typeface="Calibri" panose="020F0502020204030204" pitchFamily="34" charset="0"/>
              </a:rPr>
              <a:t>Legislative Updates</a:t>
            </a:r>
          </a:p>
          <a:p>
            <a:pPr marL="457200" lvl="1" indent="0">
              <a:spcBef>
                <a:spcPts val="0"/>
              </a:spcBef>
              <a:buNone/>
            </a:pPr>
            <a:endParaRPr lang="en-US" sz="2200" dirty="0"/>
          </a:p>
          <a:p>
            <a:pPr lvl="2"/>
            <a:endParaRPr lang="en-US" sz="1800" dirty="0"/>
          </a:p>
        </p:txBody>
      </p:sp>
      <p:sp>
        <p:nvSpPr>
          <p:cNvPr id="3" name="Title 2"/>
          <p:cNvSpPr>
            <a:spLocks noGrp="1"/>
          </p:cNvSpPr>
          <p:nvPr>
            <p:ph type="title"/>
          </p:nvPr>
        </p:nvSpPr>
        <p:spPr>
          <a:xfrm>
            <a:off x="228599" y="745236"/>
            <a:ext cx="8153400" cy="931164"/>
          </a:xfrm>
        </p:spPr>
        <p:txBody>
          <a:bodyPr>
            <a:noAutofit/>
          </a:bodyPr>
          <a:lstStyle/>
          <a:p>
            <a:r>
              <a:rPr lang="en-US" sz="4000" dirty="0"/>
              <a:t> </a:t>
            </a:r>
            <a:r>
              <a:rPr lang="en-US" sz="4000" b="1" dirty="0"/>
              <a:t>CDI      CDI Membership Benefits</a:t>
            </a:r>
            <a:br>
              <a:rPr lang="en-US" sz="4000" b="1" dirty="0">
                <a:solidFill>
                  <a:schemeClr val="accent1">
                    <a:lumMod val="75000"/>
                  </a:schemeClr>
                </a:solidFill>
              </a:rPr>
            </a:br>
            <a:br>
              <a:rPr lang="en-US" sz="4000" dirty="0"/>
            </a:br>
            <a:endParaRPr lang="en-US" sz="4000" dirty="0"/>
          </a:p>
        </p:txBody>
      </p:sp>
      <p:pic>
        <p:nvPicPr>
          <p:cNvPr id="7" name="Picture 6" descr="A logo of a state&#10;&#10;Description automatically generated">
            <a:extLst>
              <a:ext uri="{FF2B5EF4-FFF2-40B4-BE49-F238E27FC236}">
                <a16:creationId xmlns:a16="http://schemas.microsoft.com/office/drawing/2014/main" id="{96C12C29-7DE2-A852-4867-7067896480D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097" t="10579" r="3659" b="22329"/>
          <a:stretch/>
        </p:blipFill>
        <p:spPr>
          <a:xfrm>
            <a:off x="457200" y="425796"/>
            <a:ext cx="1252490" cy="931164"/>
          </a:xfrm>
          <a:prstGeom prst="rect">
            <a:avLst/>
          </a:prstGeom>
        </p:spPr>
      </p:pic>
      <p:sp>
        <p:nvSpPr>
          <p:cNvPr id="4" name="Slide Number Placeholder 3">
            <a:extLst>
              <a:ext uri="{FF2B5EF4-FFF2-40B4-BE49-F238E27FC236}">
                <a16:creationId xmlns:a16="http://schemas.microsoft.com/office/drawing/2014/main" id="{A61A560B-4A9D-AD5F-A64E-8386FA039317}"/>
              </a:ext>
            </a:extLst>
          </p:cNvPr>
          <p:cNvSpPr>
            <a:spLocks noGrp="1"/>
          </p:cNvSpPr>
          <p:nvPr>
            <p:ph type="sldNum" sz="quarter" idx="12"/>
          </p:nvPr>
        </p:nvSpPr>
        <p:spPr/>
        <p:txBody>
          <a:bodyPr/>
          <a:lstStyle/>
          <a:p>
            <a:fld id="{BBAB6764-4C08-4C01-8D8B-3F1D8D826E75}" type="slidenum">
              <a:rPr lang="en-US" smtClean="0"/>
              <a:pPr/>
              <a:t>39</a:t>
            </a:fld>
            <a:endParaRPr lang="en-US"/>
          </a:p>
        </p:txBody>
      </p:sp>
    </p:spTree>
    <p:extLst>
      <p:ext uri="{BB962C8B-B14F-4D97-AF65-F5344CB8AC3E}">
        <p14:creationId xmlns:p14="http://schemas.microsoft.com/office/powerpoint/2010/main" val="12759802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FDAEFB-2F62-3722-AE22-891EF91DD2B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008DC05-CC4A-445D-630C-1419EDDCBDFE}"/>
              </a:ext>
            </a:extLst>
          </p:cNvPr>
          <p:cNvSpPr>
            <a:spLocks noGrp="1"/>
          </p:cNvSpPr>
          <p:nvPr>
            <p:ph idx="1"/>
          </p:nvPr>
        </p:nvSpPr>
        <p:spPr>
          <a:xfrm>
            <a:off x="381000" y="2103437"/>
            <a:ext cx="5715000" cy="4525963"/>
          </a:xfrm>
        </p:spPr>
        <p:txBody>
          <a:bodyPr>
            <a:normAutofit/>
          </a:bodyPr>
          <a:lstStyle/>
          <a:p>
            <a:r>
              <a:rPr lang="en-US" dirty="0">
                <a:latin typeface="Calibri" panose="020F0502020204030204" pitchFamily="34" charset="0"/>
                <a:cs typeface="Calibri" panose="020F0502020204030204" pitchFamily="34" charset="0"/>
              </a:rPr>
              <a:t>Hugh Hammond Bennett </a:t>
            </a:r>
          </a:p>
          <a:p>
            <a:r>
              <a:rPr lang="en-US" dirty="0">
                <a:latin typeface="Calibri" panose="020F0502020204030204" pitchFamily="34" charset="0"/>
                <a:cs typeface="Calibri" panose="020F0502020204030204" pitchFamily="34" charset="0"/>
              </a:rPr>
              <a:t>Born 1881 in Anson County, North Carolina on a 1200-acre </a:t>
            </a:r>
            <a:r>
              <a:rPr lang="en-US">
                <a:latin typeface="Calibri" panose="020F0502020204030204" pitchFamily="34" charset="0"/>
                <a:cs typeface="Calibri" panose="020F0502020204030204" pitchFamily="34" charset="0"/>
              </a:rPr>
              <a:t>cotton plantation</a:t>
            </a:r>
          </a:p>
          <a:p>
            <a:r>
              <a:rPr lang="en-US">
                <a:latin typeface="Calibri" panose="020F0502020204030204" pitchFamily="34" charset="0"/>
                <a:cs typeface="Calibri" panose="020F0502020204030204" pitchFamily="34" charset="0"/>
              </a:rPr>
              <a:t>Graduated </a:t>
            </a:r>
            <a:r>
              <a:rPr lang="en-US" dirty="0">
                <a:latin typeface="Calibri" panose="020F0502020204030204" pitchFamily="34" charset="0"/>
                <a:cs typeface="Calibri" panose="020F0502020204030204" pitchFamily="34" charset="0"/>
              </a:rPr>
              <a:t>from University of North Carolina, specialized in geology and chemistry in 1903</a:t>
            </a:r>
          </a:p>
          <a:p>
            <a:r>
              <a:rPr lang="en-US" dirty="0">
                <a:latin typeface="Calibri" panose="020F0502020204030204" pitchFamily="34" charset="0"/>
                <a:cs typeface="Calibri" panose="020F0502020204030204" pitchFamily="34" charset="0"/>
              </a:rPr>
              <a:t>Became a soil surveyor with the United States Department of Agriculture (USDA) immediately upon graduation </a:t>
            </a:r>
          </a:p>
          <a:p>
            <a:endParaRPr lang="en-US" dirty="0"/>
          </a:p>
        </p:txBody>
      </p:sp>
      <p:sp>
        <p:nvSpPr>
          <p:cNvPr id="2" name="Title 1">
            <a:extLst>
              <a:ext uri="{FF2B5EF4-FFF2-40B4-BE49-F238E27FC236}">
                <a16:creationId xmlns:a16="http://schemas.microsoft.com/office/drawing/2014/main" id="{AE99919D-33AC-7A59-6DDE-B07861950D1F}"/>
              </a:ext>
            </a:extLst>
          </p:cNvPr>
          <p:cNvSpPr>
            <a:spLocks noGrp="1"/>
          </p:cNvSpPr>
          <p:nvPr>
            <p:ph type="title"/>
          </p:nvPr>
        </p:nvSpPr>
        <p:spPr/>
        <p:txBody>
          <a:bodyPr>
            <a:normAutofit fontScale="90000"/>
          </a:bodyPr>
          <a:lstStyle/>
          <a:p>
            <a:pPr algn="ctr"/>
            <a:r>
              <a:rPr lang="en-US" b="1" dirty="0">
                <a:latin typeface="Calibri" panose="020F0502020204030204" pitchFamily="34" charset="0"/>
                <a:cs typeface="Calibri" panose="020F0502020204030204" pitchFamily="34" charset="0"/>
              </a:rPr>
              <a:t> Story of Soil &amp; Water Conservation </a:t>
            </a:r>
            <a:br>
              <a:rPr lang="en-US" b="1"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Father of Soil Conservation </a:t>
            </a:r>
          </a:p>
        </p:txBody>
      </p:sp>
      <p:pic>
        <p:nvPicPr>
          <p:cNvPr id="22530" name="Picture 2" descr="http://upload.wikimedia.org/wikipedia/commons/1/1b/Bennett.jpg">
            <a:extLst>
              <a:ext uri="{FF2B5EF4-FFF2-40B4-BE49-F238E27FC236}">
                <a16:creationId xmlns:a16="http://schemas.microsoft.com/office/drawing/2014/main" id="{D6688668-C505-8C16-A198-8B387455B122}"/>
              </a:ext>
            </a:extLst>
          </p:cNvPr>
          <p:cNvPicPr>
            <a:picLocks noChangeAspect="1" noChangeArrowheads="1"/>
          </p:cNvPicPr>
          <p:nvPr/>
        </p:nvPicPr>
        <p:blipFill>
          <a:blip r:embed="rId3" cstate="print"/>
          <a:srcRect/>
          <a:stretch>
            <a:fillRect/>
          </a:stretch>
        </p:blipFill>
        <p:spPr bwMode="auto">
          <a:xfrm>
            <a:off x="6096000" y="2658843"/>
            <a:ext cx="2625360" cy="2867026"/>
          </a:xfrm>
          <a:prstGeom prst="rect">
            <a:avLst/>
          </a:prstGeom>
          <a:noFill/>
        </p:spPr>
      </p:pic>
      <p:sp>
        <p:nvSpPr>
          <p:cNvPr id="6" name="TextBox 5">
            <a:extLst>
              <a:ext uri="{FF2B5EF4-FFF2-40B4-BE49-F238E27FC236}">
                <a16:creationId xmlns:a16="http://schemas.microsoft.com/office/drawing/2014/main" id="{9906598D-28DF-0F1F-93A8-1C7CFD91E6DD}"/>
              </a:ext>
            </a:extLst>
          </p:cNvPr>
          <p:cNvSpPr txBox="1"/>
          <p:nvPr/>
        </p:nvSpPr>
        <p:spPr>
          <a:xfrm>
            <a:off x="6208050" y="5602069"/>
            <a:ext cx="2525370" cy="646331"/>
          </a:xfrm>
          <a:prstGeom prst="rect">
            <a:avLst/>
          </a:prstGeom>
          <a:noFill/>
        </p:spPr>
        <p:txBody>
          <a:bodyPr wrap="none" rtlCol="0">
            <a:spAutoFit/>
          </a:bodyPr>
          <a:lstStyle/>
          <a:p>
            <a:pPr algn="ctr"/>
            <a:r>
              <a:rPr lang="en-US" dirty="0">
                <a:latin typeface="Calibri" panose="020F0502020204030204" pitchFamily="34" charset="0"/>
                <a:cs typeface="Calibri" panose="020F0502020204030204" pitchFamily="34" charset="0"/>
              </a:rPr>
              <a:t>Hugh Hammond Bennett</a:t>
            </a:r>
          </a:p>
          <a:p>
            <a:pPr algn="ctr"/>
            <a:r>
              <a:rPr lang="en-US" b="1" dirty="0">
                <a:latin typeface="Calibri" panose="020F0502020204030204" pitchFamily="34" charset="0"/>
                <a:cs typeface="Calibri" panose="020F0502020204030204" pitchFamily="34" charset="0"/>
              </a:rPr>
              <a:t>1881-1960</a:t>
            </a:r>
          </a:p>
        </p:txBody>
      </p:sp>
      <p:sp>
        <p:nvSpPr>
          <p:cNvPr id="4" name="Slide Number Placeholder 3">
            <a:extLst>
              <a:ext uri="{FF2B5EF4-FFF2-40B4-BE49-F238E27FC236}">
                <a16:creationId xmlns:a16="http://schemas.microsoft.com/office/drawing/2014/main" id="{71D52AA6-B411-B04C-BDBA-5206781EFB59}"/>
              </a:ext>
            </a:extLst>
          </p:cNvPr>
          <p:cNvSpPr>
            <a:spLocks noGrp="1"/>
          </p:cNvSpPr>
          <p:nvPr>
            <p:ph type="sldNum" sz="quarter" idx="12"/>
          </p:nvPr>
        </p:nvSpPr>
        <p:spPr/>
        <p:txBody>
          <a:bodyPr/>
          <a:lstStyle/>
          <a:p>
            <a:fld id="{BBAB6764-4C08-4C01-8D8B-3F1D8D826E75}" type="slidenum">
              <a:rPr lang="en-US" smtClean="0"/>
              <a:pPr/>
              <a:t>4</a:t>
            </a:fld>
            <a:endParaRPr lang="en-US"/>
          </a:p>
        </p:txBody>
      </p:sp>
    </p:spTree>
    <p:extLst>
      <p:ext uri="{BB962C8B-B14F-4D97-AF65-F5344CB8AC3E}">
        <p14:creationId xmlns:p14="http://schemas.microsoft.com/office/powerpoint/2010/main" val="7251907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B38712D-A85D-7352-B820-3D44FECE62EE}"/>
              </a:ext>
            </a:extLst>
          </p:cNvPr>
          <p:cNvSpPr>
            <a:spLocks noGrp="1"/>
          </p:cNvSpPr>
          <p:nvPr>
            <p:ph idx="1"/>
          </p:nvPr>
        </p:nvSpPr>
        <p:spPr>
          <a:xfrm>
            <a:off x="381001" y="2362200"/>
            <a:ext cx="7899400" cy="3763963"/>
          </a:xfrm>
        </p:spPr>
        <p:txBody>
          <a:bodyPr>
            <a:normAutofit fontScale="92500"/>
          </a:bodyPr>
          <a:lstStyle/>
          <a:p>
            <a:pPr marL="0" indent="0">
              <a:spcBef>
                <a:spcPts val="0"/>
              </a:spcBef>
              <a:buNone/>
            </a:pPr>
            <a:r>
              <a:rPr lang="en-US" sz="2400" b="1" dirty="0">
                <a:solidFill>
                  <a:schemeClr val="tx1"/>
                </a:solidFill>
                <a:latin typeface="Calibri" panose="020F0502020204030204" pitchFamily="34" charset="0"/>
                <a:ea typeface="Calibri" panose="020F0502020204030204" pitchFamily="34" charset="0"/>
                <a:cs typeface="Calibri" panose="020F0502020204030204" pitchFamily="34" charset="0"/>
              </a:rPr>
              <a:t>Policy Development and Advocacy</a:t>
            </a:r>
          </a:p>
          <a:p>
            <a:pPr marL="0" indent="0">
              <a:spcBef>
                <a:spcPts val="0"/>
              </a:spcBef>
              <a:buNone/>
            </a:pPr>
            <a:endParaRPr lang="en-US" sz="24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lvl="1">
              <a:spcBef>
                <a:spcPts val="0"/>
              </a:spcBef>
            </a:pPr>
            <a:r>
              <a:rPr lang="en-US" sz="2200" dirty="0">
                <a:solidFill>
                  <a:schemeClr val="tx1"/>
                </a:solidFill>
                <a:latin typeface="Calibri" panose="020F0502020204030204" pitchFamily="34" charset="0"/>
                <a:ea typeface="Calibri" panose="020F0502020204030204" pitchFamily="34" charset="0"/>
                <a:cs typeface="Calibri" panose="020F0502020204030204" pitchFamily="34" charset="0"/>
              </a:rPr>
              <a:t>Resolution process to influence state and federal policy/programs </a:t>
            </a:r>
          </a:p>
          <a:p>
            <a:pPr lvl="1">
              <a:spcBef>
                <a:spcPts val="0"/>
              </a:spcBef>
            </a:pPr>
            <a:r>
              <a:rPr lang="en-US" sz="2200" dirty="0">
                <a:solidFill>
                  <a:schemeClr val="tx1"/>
                </a:solidFill>
                <a:latin typeface="Calibri" panose="020F0502020204030204" pitchFamily="34" charset="0"/>
                <a:ea typeface="Calibri" panose="020F0502020204030204" pitchFamily="34" charset="0"/>
                <a:cs typeface="Calibri" panose="020F0502020204030204" pitchFamily="34" charset="0"/>
              </a:rPr>
              <a:t>Support commissioner legislator outreach</a:t>
            </a:r>
          </a:p>
          <a:p>
            <a:pPr lvl="1">
              <a:spcBef>
                <a:spcPts val="0"/>
              </a:spcBef>
            </a:pPr>
            <a:r>
              <a:rPr lang="en-US" sz="2200" dirty="0">
                <a:solidFill>
                  <a:schemeClr val="tx1"/>
                </a:solidFill>
                <a:latin typeface="Calibri" panose="020F0502020204030204" pitchFamily="34" charset="0"/>
                <a:ea typeface="Calibri" panose="020F0502020204030204" pitchFamily="34" charset="0"/>
                <a:cs typeface="Calibri" panose="020F0502020204030204" pitchFamily="34" charset="0"/>
              </a:rPr>
              <a:t>Organize annual legislative event at Capitol</a:t>
            </a:r>
          </a:p>
          <a:p>
            <a:pPr lvl="1">
              <a:spcBef>
                <a:spcPts val="0"/>
              </a:spcBef>
            </a:pPr>
            <a:r>
              <a:rPr lang="en-US" sz="2200" dirty="0">
                <a:solidFill>
                  <a:schemeClr val="tx1"/>
                </a:solidFill>
                <a:latin typeface="Calibri" panose="020F0502020204030204" pitchFamily="34" charset="0"/>
                <a:ea typeface="Calibri" panose="020F0502020204030204" pitchFamily="34" charset="0"/>
                <a:cs typeface="Calibri" panose="020F0502020204030204" pitchFamily="34" charset="0"/>
              </a:rPr>
              <a:t>Hire lobbyist for state level issues</a:t>
            </a:r>
          </a:p>
          <a:p>
            <a:pPr lvl="1">
              <a:spcBef>
                <a:spcPts val="0"/>
              </a:spcBef>
            </a:pPr>
            <a:r>
              <a:rPr lang="en-US" sz="2200" dirty="0">
                <a:solidFill>
                  <a:schemeClr val="tx1"/>
                </a:solidFill>
                <a:latin typeface="Calibri" panose="020F0502020204030204" pitchFamily="34" charset="0"/>
                <a:ea typeface="Calibri" panose="020F0502020204030204" pitchFamily="34" charset="0"/>
                <a:cs typeface="Calibri" panose="020F0502020204030204" pitchFamily="34" charset="0"/>
              </a:rPr>
              <a:t>Executive Director lobbies at state and federal level;  Farm Bill key ask</a:t>
            </a:r>
          </a:p>
          <a:p>
            <a:pPr lvl="1">
              <a:spcBef>
                <a:spcPts val="0"/>
              </a:spcBef>
            </a:pPr>
            <a:r>
              <a:rPr lang="en-US" sz="2200" dirty="0">
                <a:solidFill>
                  <a:schemeClr val="tx1"/>
                </a:solidFill>
                <a:latin typeface="Calibri" panose="020F0502020204030204" pitchFamily="34" charset="0"/>
                <a:ea typeface="Calibri" panose="020F0502020204030204" pitchFamily="34" charset="0"/>
                <a:cs typeface="Calibri" panose="020F0502020204030204" pitchFamily="34" charset="0"/>
              </a:rPr>
              <a:t>Staff and board members represent CDI and Districts at Regional meetings and serve on National, Regional and State boards and project teams</a:t>
            </a:r>
            <a:endParaRPr lang="en-US" sz="20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endParaRPr lang="en-US" dirty="0"/>
          </a:p>
        </p:txBody>
      </p:sp>
      <p:sp>
        <p:nvSpPr>
          <p:cNvPr id="2" name="Title 1">
            <a:extLst>
              <a:ext uri="{FF2B5EF4-FFF2-40B4-BE49-F238E27FC236}">
                <a16:creationId xmlns:a16="http://schemas.microsoft.com/office/drawing/2014/main" id="{30E0EB40-8FE5-A2F1-AB5A-DFC7EAE02954}"/>
              </a:ext>
            </a:extLst>
          </p:cNvPr>
          <p:cNvSpPr>
            <a:spLocks noGrp="1"/>
          </p:cNvSpPr>
          <p:nvPr>
            <p:ph type="title"/>
          </p:nvPr>
        </p:nvSpPr>
        <p:spPr>
          <a:xfrm>
            <a:off x="1981200" y="365126"/>
            <a:ext cx="6534150" cy="1325563"/>
          </a:xfrm>
        </p:spPr>
        <p:txBody>
          <a:bodyPr>
            <a:normAutofit fontScale="90000"/>
          </a:bodyPr>
          <a:lstStyle/>
          <a:p>
            <a:r>
              <a:rPr lang="en-US" b="1" dirty="0"/>
              <a:t>Membership Benefits (Cont.)</a:t>
            </a:r>
          </a:p>
        </p:txBody>
      </p:sp>
      <p:pic>
        <p:nvPicPr>
          <p:cNvPr id="4" name="Picture 3" descr="A logo of a state&#10;&#10;Description automatically generated">
            <a:extLst>
              <a:ext uri="{FF2B5EF4-FFF2-40B4-BE49-F238E27FC236}">
                <a16:creationId xmlns:a16="http://schemas.microsoft.com/office/drawing/2014/main" id="{083D6C21-2470-5E9D-3F5C-84C40126A79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097" t="10579" r="3659" b="22329"/>
          <a:stretch/>
        </p:blipFill>
        <p:spPr>
          <a:xfrm>
            <a:off x="638924" y="562325"/>
            <a:ext cx="1252490" cy="931164"/>
          </a:xfrm>
          <a:prstGeom prst="rect">
            <a:avLst/>
          </a:prstGeom>
        </p:spPr>
      </p:pic>
      <p:sp>
        <p:nvSpPr>
          <p:cNvPr id="5" name="Slide Number Placeholder 4">
            <a:extLst>
              <a:ext uri="{FF2B5EF4-FFF2-40B4-BE49-F238E27FC236}">
                <a16:creationId xmlns:a16="http://schemas.microsoft.com/office/drawing/2014/main" id="{8529B3CC-0D9D-C9B2-A420-F98864B3CDA5}"/>
              </a:ext>
            </a:extLst>
          </p:cNvPr>
          <p:cNvSpPr>
            <a:spLocks noGrp="1"/>
          </p:cNvSpPr>
          <p:nvPr>
            <p:ph type="sldNum" sz="quarter" idx="12"/>
          </p:nvPr>
        </p:nvSpPr>
        <p:spPr/>
        <p:txBody>
          <a:bodyPr/>
          <a:lstStyle/>
          <a:p>
            <a:fld id="{BBAB6764-4C08-4C01-8D8B-3F1D8D826E75}" type="slidenum">
              <a:rPr lang="en-US" smtClean="0"/>
              <a:pPr/>
              <a:t>40</a:t>
            </a:fld>
            <a:endParaRPr lang="en-US"/>
          </a:p>
        </p:txBody>
      </p:sp>
    </p:spTree>
    <p:extLst>
      <p:ext uri="{BB962C8B-B14F-4D97-AF65-F5344CB8AC3E}">
        <p14:creationId xmlns:p14="http://schemas.microsoft.com/office/powerpoint/2010/main" val="27077479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676400"/>
            <a:ext cx="7848601" cy="4876800"/>
          </a:xfrm>
        </p:spPr>
        <p:txBody>
          <a:bodyPr>
            <a:normAutofit fontScale="92500" lnSpcReduction="20000"/>
          </a:bodyPr>
          <a:lstStyle/>
          <a:p>
            <a:pPr marL="0" indent="0">
              <a:spcBef>
                <a:spcPts val="0"/>
              </a:spcBef>
              <a:buNone/>
            </a:pPr>
            <a:endParaRPr lang="en-US" sz="2400" b="1" dirty="0"/>
          </a:p>
          <a:p>
            <a:pPr marL="0" indent="0">
              <a:spcBef>
                <a:spcPts val="0"/>
              </a:spcBef>
              <a:buNone/>
            </a:pPr>
            <a:r>
              <a:rPr lang="en-US" sz="2400" b="1" dirty="0">
                <a:solidFill>
                  <a:schemeClr val="tx1"/>
                </a:solidFill>
                <a:latin typeface="Calibri" panose="020F0502020204030204" pitchFamily="34" charset="0"/>
                <a:ea typeface="Calibri" panose="020F0502020204030204" pitchFamily="34" charset="0"/>
                <a:cs typeface="Calibri" panose="020F0502020204030204" pitchFamily="34" charset="0"/>
              </a:rPr>
              <a:t>Public Outreach</a:t>
            </a:r>
          </a:p>
          <a:p>
            <a:pPr marL="457200" lvl="1" indent="0">
              <a:spcBef>
                <a:spcPts val="0"/>
              </a:spcBef>
              <a:buNone/>
            </a:pPr>
            <a:endPar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lvl="1">
              <a:spcBef>
                <a:spcPts val="0"/>
              </a:spcBef>
            </a:pP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Poster Contest</a:t>
            </a:r>
          </a:p>
          <a:p>
            <a:pPr lvl="1">
              <a:spcBef>
                <a:spcPts val="0"/>
              </a:spcBef>
            </a:pP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CDI Sponsored Scholarships</a:t>
            </a:r>
          </a:p>
          <a:p>
            <a:pPr lvl="1">
              <a:spcBef>
                <a:spcPts val="0"/>
              </a:spcBef>
            </a:pP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Envirothon</a:t>
            </a:r>
          </a:p>
          <a:p>
            <a:pPr lvl="1">
              <a:spcBef>
                <a:spcPts val="0"/>
              </a:spcBef>
            </a:pP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Soil and Water Conservation Week </a:t>
            </a:r>
          </a:p>
          <a:p>
            <a:pPr lvl="1">
              <a:spcBef>
                <a:spcPts val="0"/>
              </a:spcBef>
            </a:pP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Annual Recognition Awards</a:t>
            </a:r>
          </a:p>
          <a:p>
            <a:pPr marL="0" indent="0">
              <a:spcBef>
                <a:spcPts val="0"/>
              </a:spcBef>
              <a:buNone/>
            </a:pPr>
            <a:endParaRPr lang="en-US" sz="24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indent="0">
              <a:spcBef>
                <a:spcPts val="0"/>
              </a:spcBef>
              <a:buNone/>
            </a:pPr>
            <a:r>
              <a:rPr lang="en-US" sz="2400" b="1" dirty="0">
                <a:solidFill>
                  <a:schemeClr val="tx1"/>
                </a:solidFill>
                <a:latin typeface="Calibri" panose="020F0502020204030204" pitchFamily="34" charset="0"/>
                <a:ea typeface="Calibri" panose="020F0502020204030204" pitchFamily="34" charset="0"/>
                <a:cs typeface="Calibri" panose="020F0502020204030204" pitchFamily="34" charset="0"/>
              </a:rPr>
              <a:t>Organization Management</a:t>
            </a:r>
          </a:p>
          <a:p>
            <a:pPr lvl="1">
              <a:spcBef>
                <a:spcPts val="0"/>
              </a:spcBef>
            </a:pPr>
            <a:endParaRPr lang="en-US"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lvl="1">
              <a:spcBef>
                <a:spcPts val="0"/>
              </a:spcBef>
            </a:pPr>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Commissioner Support</a:t>
            </a:r>
          </a:p>
          <a:p>
            <a:pPr lvl="1">
              <a:spcBef>
                <a:spcPts val="0"/>
              </a:spcBef>
            </a:pP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Grant Negotiation and </a:t>
            </a:r>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Management</a:t>
            </a:r>
          </a:p>
          <a:p>
            <a:pPr lvl="1">
              <a:spcBef>
                <a:spcPts val="0"/>
              </a:spcBef>
            </a:pPr>
            <a:r>
              <a:rPr lang="en-US" sz="2400"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Executive Director, Program Manager, 2 Planning Coordinators, and 25 Administrative Support Specialists</a:t>
            </a:r>
          </a:p>
          <a:p>
            <a:pPr lvl="1">
              <a:spcBef>
                <a:spcPts val="0"/>
              </a:spcBef>
            </a:pPr>
            <a:r>
              <a:rPr lang="en-US" sz="2400"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5 Conservation Wetlands Specialists, 5 Land and Water Conservation Specialists, 5 Wetland Engineering Specialists,</a:t>
            </a:r>
          </a:p>
          <a:p>
            <a:pPr marL="457200" lvl="1" indent="0">
              <a:spcBef>
                <a:spcPts val="0"/>
              </a:spcBef>
              <a:buNone/>
            </a:pPr>
            <a:endParaRPr lang="en-US"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lvl="1">
              <a:spcBef>
                <a:spcPts val="0"/>
              </a:spcBef>
            </a:pPr>
            <a:endParaRPr lang="en-US" sz="2400" dirty="0"/>
          </a:p>
          <a:p>
            <a:pPr>
              <a:spcBef>
                <a:spcPts val="0"/>
              </a:spcBef>
            </a:pPr>
            <a:endParaRPr lang="en-US" sz="2400" b="1" dirty="0"/>
          </a:p>
          <a:p>
            <a:pPr>
              <a:spcBef>
                <a:spcPts val="0"/>
              </a:spcBef>
            </a:pPr>
            <a:endParaRPr lang="en-US" sz="2400" b="1" dirty="0"/>
          </a:p>
          <a:p>
            <a:pPr marL="0" indent="0">
              <a:spcBef>
                <a:spcPts val="0"/>
              </a:spcBef>
              <a:buNone/>
            </a:pPr>
            <a:endParaRPr lang="en-US" sz="2400" b="1" dirty="0"/>
          </a:p>
          <a:p>
            <a:pPr marL="457200" lvl="1" indent="0">
              <a:spcBef>
                <a:spcPts val="0"/>
              </a:spcBef>
              <a:buNone/>
            </a:pPr>
            <a:endParaRPr lang="en-US" sz="2200" dirty="0"/>
          </a:p>
        </p:txBody>
      </p:sp>
      <p:sp>
        <p:nvSpPr>
          <p:cNvPr id="3" name="Title 2"/>
          <p:cNvSpPr>
            <a:spLocks noGrp="1"/>
          </p:cNvSpPr>
          <p:nvPr>
            <p:ph type="title"/>
          </p:nvPr>
        </p:nvSpPr>
        <p:spPr>
          <a:xfrm>
            <a:off x="152400" y="685800"/>
            <a:ext cx="8686800" cy="990600"/>
          </a:xfrm>
        </p:spPr>
        <p:txBody>
          <a:bodyPr>
            <a:noAutofit/>
          </a:bodyPr>
          <a:lstStyle/>
          <a:p>
            <a:r>
              <a:rPr lang="en-US" sz="4000" b="1" dirty="0"/>
              <a:t>              Membership Benefits (Cont.)</a:t>
            </a:r>
            <a:br>
              <a:rPr lang="en-US" sz="4000" b="1" dirty="0">
                <a:solidFill>
                  <a:schemeClr val="accent1">
                    <a:lumMod val="75000"/>
                  </a:schemeClr>
                </a:solidFill>
              </a:rPr>
            </a:br>
            <a:br>
              <a:rPr lang="en-US" sz="4000" b="1" dirty="0"/>
            </a:br>
            <a:endParaRPr lang="en-US" sz="4000" b="1" dirty="0"/>
          </a:p>
        </p:txBody>
      </p:sp>
      <p:pic>
        <p:nvPicPr>
          <p:cNvPr id="5" name="Picture 4" descr="A logo of a state&#10;&#10;Description automatically generated">
            <a:extLst>
              <a:ext uri="{FF2B5EF4-FFF2-40B4-BE49-F238E27FC236}">
                <a16:creationId xmlns:a16="http://schemas.microsoft.com/office/drawing/2014/main" id="{F0E6107A-27A8-D8D0-9F3E-ABB8B764B2E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097" t="10579" r="3659" b="22329"/>
          <a:stretch/>
        </p:blipFill>
        <p:spPr>
          <a:xfrm>
            <a:off x="304800" y="745236"/>
            <a:ext cx="1252490" cy="931164"/>
          </a:xfrm>
          <a:prstGeom prst="rect">
            <a:avLst/>
          </a:prstGeom>
        </p:spPr>
      </p:pic>
      <p:sp>
        <p:nvSpPr>
          <p:cNvPr id="4" name="Slide Number Placeholder 3">
            <a:extLst>
              <a:ext uri="{FF2B5EF4-FFF2-40B4-BE49-F238E27FC236}">
                <a16:creationId xmlns:a16="http://schemas.microsoft.com/office/drawing/2014/main" id="{F0730442-7EA3-1106-34EF-9A05A3319979}"/>
              </a:ext>
            </a:extLst>
          </p:cNvPr>
          <p:cNvSpPr>
            <a:spLocks noGrp="1"/>
          </p:cNvSpPr>
          <p:nvPr>
            <p:ph type="sldNum" sz="quarter" idx="12"/>
          </p:nvPr>
        </p:nvSpPr>
        <p:spPr/>
        <p:txBody>
          <a:bodyPr/>
          <a:lstStyle/>
          <a:p>
            <a:fld id="{BBAB6764-4C08-4C01-8D8B-3F1D8D826E75}" type="slidenum">
              <a:rPr lang="en-US" smtClean="0"/>
              <a:pPr/>
              <a:t>41</a:t>
            </a:fld>
            <a:endParaRPr lang="en-US"/>
          </a:p>
        </p:txBody>
      </p:sp>
    </p:spTree>
    <p:extLst>
      <p:ext uri="{BB962C8B-B14F-4D97-AF65-F5344CB8AC3E}">
        <p14:creationId xmlns:p14="http://schemas.microsoft.com/office/powerpoint/2010/main" val="33922698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1F1DBE2-AC1B-6E9C-0176-5F194FD9ADA9}"/>
              </a:ext>
            </a:extLst>
          </p:cNvPr>
          <p:cNvSpPr>
            <a:spLocks noGrp="1"/>
          </p:cNvSpPr>
          <p:nvPr>
            <p:ph idx="1"/>
          </p:nvPr>
        </p:nvSpPr>
        <p:spPr>
          <a:xfrm>
            <a:off x="628650" y="1905000"/>
            <a:ext cx="8058150" cy="4710288"/>
          </a:xfrm>
        </p:spPr>
        <p:txBody>
          <a:bodyPr>
            <a:normAutofit/>
          </a:bodyPr>
          <a:lstStyle/>
          <a:p>
            <a:pPr marL="0" indent="0">
              <a:buNone/>
            </a:pPr>
            <a:endParaRPr lang="en-US" dirty="0"/>
          </a:p>
          <a:p>
            <a:pPr marL="0" indent="0">
              <a:buNone/>
            </a:pPr>
            <a:r>
              <a:rPr lang="en-US" dirty="0">
                <a:solidFill>
                  <a:schemeClr val="tx1"/>
                </a:solidFill>
                <a:latin typeface="Calibri" panose="020F0502020204030204" pitchFamily="34" charset="0"/>
                <a:cs typeface="Calibri" panose="020F0502020204030204" pitchFamily="34" charset="0"/>
              </a:rPr>
              <a:t>Region 1 – </a:t>
            </a:r>
            <a:r>
              <a:rPr lang="en-US" sz="1600" b="1" dirty="0">
                <a:solidFill>
                  <a:schemeClr val="tx1"/>
                </a:solidFill>
                <a:latin typeface="Calibri" panose="020F0502020204030204" pitchFamily="34" charset="0"/>
                <a:cs typeface="Calibri" panose="020F0502020204030204" pitchFamily="34" charset="0"/>
              </a:rPr>
              <a:t>Robert Ladd</a:t>
            </a:r>
            <a:r>
              <a:rPr lang="en-US" sz="1600" dirty="0">
                <a:solidFill>
                  <a:schemeClr val="tx1"/>
                </a:solidFill>
                <a:latin typeface="Calibri" panose="020F0502020204030204" pitchFamily="34" charset="0"/>
                <a:cs typeface="Calibri" panose="020F0502020204030204" pitchFamily="34" charset="0"/>
              </a:rPr>
              <a:t>, Director; </a:t>
            </a:r>
            <a:r>
              <a:rPr lang="en-US" sz="1600" b="1" dirty="0">
                <a:solidFill>
                  <a:schemeClr val="tx1"/>
                </a:solidFill>
                <a:latin typeface="Calibri" panose="020F0502020204030204" pitchFamily="34" charset="0"/>
                <a:cs typeface="Calibri" panose="020F0502020204030204" pitchFamily="34" charset="0"/>
              </a:rPr>
              <a:t>John Kooiker</a:t>
            </a:r>
            <a:r>
              <a:rPr lang="en-US" sz="1600" dirty="0">
                <a:solidFill>
                  <a:schemeClr val="tx1"/>
                </a:solidFill>
                <a:latin typeface="Calibri" panose="020F0502020204030204" pitchFamily="34" charset="0"/>
                <a:cs typeface="Calibri" panose="020F0502020204030204" pitchFamily="34" charset="0"/>
              </a:rPr>
              <a:t>, 1</a:t>
            </a:r>
            <a:r>
              <a:rPr lang="en-US" sz="1600" baseline="30000" dirty="0">
                <a:solidFill>
                  <a:schemeClr val="tx1"/>
                </a:solidFill>
                <a:latin typeface="Calibri" panose="020F0502020204030204" pitchFamily="34" charset="0"/>
                <a:cs typeface="Calibri" panose="020F0502020204030204" pitchFamily="34" charset="0"/>
              </a:rPr>
              <a:t>st</a:t>
            </a:r>
            <a:r>
              <a:rPr lang="en-US" sz="1600" dirty="0">
                <a:solidFill>
                  <a:schemeClr val="tx1"/>
                </a:solidFill>
                <a:latin typeface="Calibri" panose="020F0502020204030204" pitchFamily="34" charset="0"/>
                <a:cs typeface="Calibri" panose="020F0502020204030204" pitchFamily="34" charset="0"/>
              </a:rPr>
              <a:t> Alt.; </a:t>
            </a:r>
            <a:r>
              <a:rPr lang="en-US" sz="1600" b="1" dirty="0">
                <a:solidFill>
                  <a:schemeClr val="tx1"/>
                </a:solidFill>
                <a:latin typeface="Calibri" panose="020F0502020204030204" pitchFamily="34" charset="0"/>
                <a:cs typeface="Calibri" panose="020F0502020204030204" pitchFamily="34" charset="0"/>
              </a:rPr>
              <a:t>Steve Tonsfeldt</a:t>
            </a:r>
            <a:r>
              <a:rPr lang="en-US" sz="1600" dirty="0">
                <a:solidFill>
                  <a:schemeClr val="tx1"/>
                </a:solidFill>
                <a:latin typeface="Calibri" panose="020F0502020204030204" pitchFamily="34" charset="0"/>
                <a:cs typeface="Calibri" panose="020F0502020204030204" pitchFamily="34" charset="0"/>
              </a:rPr>
              <a:t>, 2</a:t>
            </a:r>
            <a:r>
              <a:rPr lang="en-US" sz="1600" baseline="30000" dirty="0">
                <a:solidFill>
                  <a:schemeClr val="tx1"/>
                </a:solidFill>
                <a:latin typeface="Calibri" panose="020F0502020204030204" pitchFamily="34" charset="0"/>
                <a:cs typeface="Calibri" panose="020F0502020204030204" pitchFamily="34" charset="0"/>
              </a:rPr>
              <a:t>nd</a:t>
            </a:r>
            <a:r>
              <a:rPr lang="en-US" sz="1600" dirty="0">
                <a:solidFill>
                  <a:schemeClr val="tx1"/>
                </a:solidFill>
                <a:latin typeface="Calibri" panose="020F0502020204030204" pitchFamily="34" charset="0"/>
                <a:cs typeface="Calibri" panose="020F0502020204030204" pitchFamily="34" charset="0"/>
              </a:rPr>
              <a:t> Alt.</a:t>
            </a:r>
          </a:p>
          <a:p>
            <a:pPr marL="0" indent="0">
              <a:buNone/>
            </a:pPr>
            <a:r>
              <a:rPr lang="en-US" dirty="0">
                <a:solidFill>
                  <a:schemeClr val="tx1"/>
                </a:solidFill>
                <a:latin typeface="Calibri" panose="020F0502020204030204" pitchFamily="34" charset="0"/>
                <a:cs typeface="Calibri" panose="020F0502020204030204" pitchFamily="34" charset="0"/>
              </a:rPr>
              <a:t>Region 2 – </a:t>
            </a:r>
            <a:r>
              <a:rPr lang="en-US" sz="1600" b="1" dirty="0">
                <a:solidFill>
                  <a:schemeClr val="tx1"/>
                </a:solidFill>
                <a:latin typeface="Calibri" panose="020F0502020204030204" pitchFamily="34" charset="0"/>
                <a:cs typeface="Calibri" panose="020F0502020204030204" pitchFamily="34" charset="0"/>
              </a:rPr>
              <a:t>Perry Black</a:t>
            </a:r>
            <a:r>
              <a:rPr lang="en-US" sz="1600" dirty="0">
                <a:solidFill>
                  <a:schemeClr val="tx1"/>
                </a:solidFill>
                <a:latin typeface="Calibri" panose="020F0502020204030204" pitchFamily="34" charset="0"/>
                <a:cs typeface="Calibri" panose="020F0502020204030204" pitchFamily="34" charset="0"/>
              </a:rPr>
              <a:t>, Director; </a:t>
            </a:r>
            <a:r>
              <a:rPr lang="en-US" sz="1600" b="1" dirty="0">
                <a:solidFill>
                  <a:schemeClr val="tx1"/>
                </a:solidFill>
                <a:latin typeface="Calibri" panose="020F0502020204030204" pitchFamily="34" charset="0"/>
                <a:cs typeface="Calibri" panose="020F0502020204030204" pitchFamily="34" charset="0"/>
              </a:rPr>
              <a:t>TC Loving</a:t>
            </a:r>
            <a:r>
              <a:rPr lang="en-US" sz="1600" dirty="0">
                <a:solidFill>
                  <a:schemeClr val="tx1"/>
                </a:solidFill>
                <a:latin typeface="Calibri" panose="020F0502020204030204" pitchFamily="34" charset="0"/>
                <a:cs typeface="Calibri" panose="020F0502020204030204" pitchFamily="34" charset="0"/>
              </a:rPr>
              <a:t>, 1</a:t>
            </a:r>
            <a:r>
              <a:rPr lang="en-US" sz="1600" baseline="30000" dirty="0">
                <a:solidFill>
                  <a:schemeClr val="tx1"/>
                </a:solidFill>
                <a:latin typeface="Calibri" panose="020F0502020204030204" pitchFamily="34" charset="0"/>
                <a:cs typeface="Calibri" panose="020F0502020204030204" pitchFamily="34" charset="0"/>
              </a:rPr>
              <a:t>st</a:t>
            </a:r>
            <a:r>
              <a:rPr lang="en-US" sz="1600" dirty="0">
                <a:solidFill>
                  <a:schemeClr val="tx1"/>
                </a:solidFill>
                <a:latin typeface="Calibri" panose="020F0502020204030204" pitchFamily="34" charset="0"/>
                <a:cs typeface="Calibri" panose="020F0502020204030204" pitchFamily="34" charset="0"/>
              </a:rPr>
              <a:t> Alt.; </a:t>
            </a:r>
            <a:r>
              <a:rPr lang="en-US" sz="1600" b="1" dirty="0">
                <a:solidFill>
                  <a:schemeClr val="tx1"/>
                </a:solidFill>
                <a:latin typeface="Calibri" panose="020F0502020204030204" pitchFamily="34" charset="0"/>
                <a:cs typeface="Calibri" panose="020F0502020204030204" pitchFamily="34" charset="0"/>
              </a:rPr>
              <a:t>Luke Snyder</a:t>
            </a:r>
            <a:r>
              <a:rPr lang="en-US" sz="1600" dirty="0">
                <a:solidFill>
                  <a:schemeClr val="tx1"/>
                </a:solidFill>
                <a:latin typeface="Calibri" panose="020F0502020204030204" pitchFamily="34" charset="0"/>
                <a:cs typeface="Calibri" panose="020F0502020204030204" pitchFamily="34" charset="0"/>
              </a:rPr>
              <a:t>, 2</a:t>
            </a:r>
            <a:r>
              <a:rPr lang="en-US" sz="1600" baseline="30000" dirty="0">
                <a:solidFill>
                  <a:schemeClr val="tx1"/>
                </a:solidFill>
                <a:latin typeface="Calibri" panose="020F0502020204030204" pitchFamily="34" charset="0"/>
                <a:cs typeface="Calibri" panose="020F0502020204030204" pitchFamily="34" charset="0"/>
              </a:rPr>
              <a:t>nd</a:t>
            </a:r>
            <a:r>
              <a:rPr lang="en-US" sz="1600" dirty="0">
                <a:solidFill>
                  <a:schemeClr val="tx1"/>
                </a:solidFill>
                <a:latin typeface="Calibri" panose="020F0502020204030204" pitchFamily="34" charset="0"/>
                <a:cs typeface="Calibri" panose="020F0502020204030204" pitchFamily="34" charset="0"/>
              </a:rPr>
              <a:t> Alt.</a:t>
            </a:r>
          </a:p>
          <a:p>
            <a:pPr marL="0" indent="0">
              <a:buNone/>
            </a:pPr>
            <a:r>
              <a:rPr lang="en-US" dirty="0">
                <a:solidFill>
                  <a:schemeClr val="tx1"/>
                </a:solidFill>
                <a:latin typeface="Calibri" panose="020F0502020204030204" pitchFamily="34" charset="0"/>
                <a:cs typeface="Calibri" panose="020F0502020204030204" pitchFamily="34" charset="0"/>
              </a:rPr>
              <a:t>Region 3 – </a:t>
            </a:r>
            <a:r>
              <a:rPr lang="en-US" sz="1600" b="1" dirty="0">
                <a:solidFill>
                  <a:schemeClr val="tx1"/>
                </a:solidFill>
                <a:latin typeface="Calibri" panose="020F0502020204030204" pitchFamily="34" charset="0"/>
                <a:cs typeface="Calibri" panose="020F0502020204030204" pitchFamily="34" charset="0"/>
              </a:rPr>
              <a:t>Allen Kadolph</a:t>
            </a:r>
            <a:r>
              <a:rPr lang="en-US" sz="1600" dirty="0">
                <a:solidFill>
                  <a:schemeClr val="tx1"/>
                </a:solidFill>
                <a:latin typeface="Calibri" panose="020F0502020204030204" pitchFamily="34" charset="0"/>
                <a:cs typeface="Calibri" panose="020F0502020204030204" pitchFamily="34" charset="0"/>
              </a:rPr>
              <a:t>, Director; </a:t>
            </a:r>
            <a:r>
              <a:rPr lang="en-US" sz="1600" b="1" dirty="0">
                <a:solidFill>
                  <a:schemeClr val="tx1"/>
                </a:solidFill>
                <a:latin typeface="Calibri" panose="020F0502020204030204" pitchFamily="34" charset="0"/>
                <a:cs typeface="Calibri" panose="020F0502020204030204" pitchFamily="34" charset="0"/>
              </a:rPr>
              <a:t>John Oltman</a:t>
            </a:r>
            <a:r>
              <a:rPr lang="en-US" sz="1600" dirty="0">
                <a:solidFill>
                  <a:schemeClr val="tx1"/>
                </a:solidFill>
                <a:latin typeface="Calibri" panose="020F0502020204030204" pitchFamily="34" charset="0"/>
                <a:cs typeface="Calibri" panose="020F0502020204030204" pitchFamily="34" charset="0"/>
              </a:rPr>
              <a:t>, 1</a:t>
            </a:r>
            <a:r>
              <a:rPr lang="en-US" sz="1600" baseline="30000" dirty="0">
                <a:solidFill>
                  <a:schemeClr val="tx1"/>
                </a:solidFill>
                <a:latin typeface="Calibri" panose="020F0502020204030204" pitchFamily="34" charset="0"/>
                <a:cs typeface="Calibri" panose="020F0502020204030204" pitchFamily="34" charset="0"/>
              </a:rPr>
              <a:t>st</a:t>
            </a:r>
            <a:r>
              <a:rPr lang="en-US" sz="1600" dirty="0">
                <a:solidFill>
                  <a:schemeClr val="tx1"/>
                </a:solidFill>
                <a:latin typeface="Calibri" panose="020F0502020204030204" pitchFamily="34" charset="0"/>
                <a:cs typeface="Calibri" panose="020F0502020204030204" pitchFamily="34" charset="0"/>
              </a:rPr>
              <a:t> Alt.</a:t>
            </a:r>
          </a:p>
          <a:p>
            <a:pPr marL="0" indent="0">
              <a:buNone/>
            </a:pPr>
            <a:r>
              <a:rPr lang="en-US" dirty="0">
                <a:solidFill>
                  <a:schemeClr val="tx1"/>
                </a:solidFill>
                <a:latin typeface="Calibri" panose="020F0502020204030204" pitchFamily="34" charset="0"/>
                <a:cs typeface="Calibri" panose="020F0502020204030204" pitchFamily="34" charset="0"/>
              </a:rPr>
              <a:t>Region 4 – </a:t>
            </a:r>
            <a:r>
              <a:rPr lang="en-US" sz="1600" b="1" dirty="0">
                <a:solidFill>
                  <a:schemeClr val="tx1"/>
                </a:solidFill>
                <a:latin typeface="Calibri" panose="020F0502020204030204" pitchFamily="34" charset="0"/>
                <a:cs typeface="Calibri" panose="020F0502020204030204" pitchFamily="34" charset="0"/>
              </a:rPr>
              <a:t>Sean Dolan</a:t>
            </a:r>
            <a:r>
              <a:rPr lang="en-US" sz="1600" dirty="0">
                <a:solidFill>
                  <a:schemeClr val="tx1"/>
                </a:solidFill>
                <a:latin typeface="Calibri" panose="020F0502020204030204" pitchFamily="34" charset="0"/>
                <a:cs typeface="Calibri" panose="020F0502020204030204" pitchFamily="34" charset="0"/>
              </a:rPr>
              <a:t>, Director; </a:t>
            </a:r>
            <a:r>
              <a:rPr lang="en-US" sz="1600" b="1" dirty="0">
                <a:solidFill>
                  <a:schemeClr val="tx1"/>
                </a:solidFill>
                <a:latin typeface="Calibri" panose="020F0502020204030204" pitchFamily="34" charset="0"/>
                <a:cs typeface="Calibri" panose="020F0502020204030204" pitchFamily="34" charset="0"/>
              </a:rPr>
              <a:t>Rick Matt</a:t>
            </a:r>
            <a:r>
              <a:rPr lang="en-US" sz="1600" dirty="0">
                <a:solidFill>
                  <a:schemeClr val="tx1"/>
                </a:solidFill>
                <a:latin typeface="Calibri" panose="020F0502020204030204" pitchFamily="34" charset="0"/>
                <a:cs typeface="Calibri" panose="020F0502020204030204" pitchFamily="34" charset="0"/>
              </a:rPr>
              <a:t>, 1</a:t>
            </a:r>
            <a:r>
              <a:rPr lang="en-US" sz="1600" baseline="30000" dirty="0">
                <a:solidFill>
                  <a:schemeClr val="tx1"/>
                </a:solidFill>
                <a:latin typeface="Calibri" panose="020F0502020204030204" pitchFamily="34" charset="0"/>
                <a:cs typeface="Calibri" panose="020F0502020204030204" pitchFamily="34" charset="0"/>
              </a:rPr>
              <a:t>st</a:t>
            </a:r>
            <a:r>
              <a:rPr lang="en-US" sz="1600" dirty="0">
                <a:solidFill>
                  <a:schemeClr val="tx1"/>
                </a:solidFill>
                <a:latin typeface="Calibri" panose="020F0502020204030204" pitchFamily="34" charset="0"/>
                <a:cs typeface="Calibri" panose="020F0502020204030204" pitchFamily="34" charset="0"/>
              </a:rPr>
              <a:t> Alt.; </a:t>
            </a:r>
            <a:r>
              <a:rPr lang="en-US" sz="1600" b="1" dirty="0">
                <a:solidFill>
                  <a:schemeClr val="tx1"/>
                </a:solidFill>
                <a:latin typeface="Calibri" panose="020F0502020204030204" pitchFamily="34" charset="0"/>
                <a:cs typeface="Calibri" panose="020F0502020204030204" pitchFamily="34" charset="0"/>
              </a:rPr>
              <a:t>Wayne Demmer</a:t>
            </a:r>
            <a:r>
              <a:rPr lang="en-US" sz="1600" dirty="0">
                <a:solidFill>
                  <a:schemeClr val="tx1"/>
                </a:solidFill>
                <a:latin typeface="Calibri" panose="020F0502020204030204" pitchFamily="34" charset="0"/>
                <a:cs typeface="Calibri" panose="020F0502020204030204" pitchFamily="34" charset="0"/>
              </a:rPr>
              <a:t>, 2</a:t>
            </a:r>
            <a:r>
              <a:rPr lang="en-US" sz="1600" baseline="30000" dirty="0">
                <a:solidFill>
                  <a:schemeClr val="tx1"/>
                </a:solidFill>
                <a:latin typeface="Calibri" panose="020F0502020204030204" pitchFamily="34" charset="0"/>
                <a:cs typeface="Calibri" panose="020F0502020204030204" pitchFamily="34" charset="0"/>
              </a:rPr>
              <a:t>nd</a:t>
            </a:r>
            <a:r>
              <a:rPr lang="en-US" sz="1600" dirty="0">
                <a:solidFill>
                  <a:schemeClr val="tx1"/>
                </a:solidFill>
                <a:latin typeface="Calibri" panose="020F0502020204030204" pitchFamily="34" charset="0"/>
                <a:cs typeface="Calibri" panose="020F0502020204030204" pitchFamily="34" charset="0"/>
              </a:rPr>
              <a:t> Alt.</a:t>
            </a:r>
          </a:p>
          <a:p>
            <a:pPr marL="0" indent="0">
              <a:buNone/>
            </a:pPr>
            <a:r>
              <a:rPr lang="en-US" dirty="0">
                <a:solidFill>
                  <a:schemeClr val="tx1"/>
                </a:solidFill>
                <a:latin typeface="Calibri" panose="020F0502020204030204" pitchFamily="34" charset="0"/>
                <a:cs typeface="Calibri" panose="020F0502020204030204" pitchFamily="34" charset="0"/>
              </a:rPr>
              <a:t>Region 5 – </a:t>
            </a:r>
            <a:r>
              <a:rPr lang="en-US" sz="1600" b="1" dirty="0">
                <a:solidFill>
                  <a:schemeClr val="tx1"/>
                </a:solidFill>
                <a:latin typeface="Calibri" panose="020F0502020204030204" pitchFamily="34" charset="0"/>
                <a:cs typeface="Calibri" panose="020F0502020204030204" pitchFamily="34" charset="0"/>
              </a:rPr>
              <a:t>Pete Hobson</a:t>
            </a:r>
            <a:r>
              <a:rPr lang="en-US" sz="1600" dirty="0">
                <a:solidFill>
                  <a:schemeClr val="tx1"/>
                </a:solidFill>
                <a:latin typeface="Calibri" panose="020F0502020204030204" pitchFamily="34" charset="0"/>
                <a:cs typeface="Calibri" panose="020F0502020204030204" pitchFamily="34" charset="0"/>
              </a:rPr>
              <a:t>, Director; </a:t>
            </a:r>
            <a:r>
              <a:rPr lang="en-US" sz="1600" b="1" dirty="0">
                <a:solidFill>
                  <a:schemeClr val="tx1"/>
                </a:solidFill>
                <a:latin typeface="Calibri" panose="020F0502020204030204" pitchFamily="34" charset="0"/>
                <a:cs typeface="Calibri" panose="020F0502020204030204" pitchFamily="34" charset="0"/>
              </a:rPr>
              <a:t>Daryl Nelson</a:t>
            </a:r>
            <a:r>
              <a:rPr lang="en-US" sz="1600" dirty="0">
                <a:solidFill>
                  <a:schemeClr val="tx1"/>
                </a:solidFill>
                <a:latin typeface="Calibri" panose="020F0502020204030204" pitchFamily="34" charset="0"/>
                <a:cs typeface="Calibri" panose="020F0502020204030204" pitchFamily="34" charset="0"/>
              </a:rPr>
              <a:t>, 1</a:t>
            </a:r>
            <a:r>
              <a:rPr lang="en-US" sz="1600" baseline="30000" dirty="0">
                <a:solidFill>
                  <a:schemeClr val="tx1"/>
                </a:solidFill>
                <a:latin typeface="Calibri" panose="020F0502020204030204" pitchFamily="34" charset="0"/>
                <a:cs typeface="Calibri" panose="020F0502020204030204" pitchFamily="34" charset="0"/>
              </a:rPr>
              <a:t>st</a:t>
            </a:r>
            <a:r>
              <a:rPr lang="en-US" sz="1600" dirty="0">
                <a:solidFill>
                  <a:schemeClr val="tx1"/>
                </a:solidFill>
                <a:latin typeface="Calibri" panose="020F0502020204030204" pitchFamily="34" charset="0"/>
                <a:cs typeface="Calibri" panose="020F0502020204030204" pitchFamily="34" charset="0"/>
              </a:rPr>
              <a:t> Alt.; </a:t>
            </a:r>
            <a:r>
              <a:rPr lang="en-US" sz="1600" b="1" dirty="0">
                <a:solidFill>
                  <a:schemeClr val="tx1"/>
                </a:solidFill>
                <a:latin typeface="Calibri" panose="020F0502020204030204" pitchFamily="34" charset="0"/>
                <a:cs typeface="Calibri" panose="020F0502020204030204" pitchFamily="34" charset="0"/>
              </a:rPr>
              <a:t>Phil Kading</a:t>
            </a:r>
            <a:r>
              <a:rPr lang="en-US" sz="1600" dirty="0">
                <a:solidFill>
                  <a:schemeClr val="tx1"/>
                </a:solidFill>
                <a:latin typeface="Calibri" panose="020F0502020204030204" pitchFamily="34" charset="0"/>
                <a:cs typeface="Calibri" panose="020F0502020204030204" pitchFamily="34" charset="0"/>
              </a:rPr>
              <a:t>, 2</a:t>
            </a:r>
            <a:r>
              <a:rPr lang="en-US" sz="1600" baseline="30000" dirty="0">
                <a:solidFill>
                  <a:schemeClr val="tx1"/>
                </a:solidFill>
                <a:latin typeface="Calibri" panose="020F0502020204030204" pitchFamily="34" charset="0"/>
                <a:cs typeface="Calibri" panose="020F0502020204030204" pitchFamily="34" charset="0"/>
              </a:rPr>
              <a:t>nd</a:t>
            </a:r>
            <a:r>
              <a:rPr lang="en-US" sz="1600" dirty="0">
                <a:solidFill>
                  <a:schemeClr val="tx1"/>
                </a:solidFill>
                <a:latin typeface="Calibri" panose="020F0502020204030204" pitchFamily="34" charset="0"/>
                <a:cs typeface="Calibri" panose="020F0502020204030204" pitchFamily="34" charset="0"/>
              </a:rPr>
              <a:t> Alt.</a:t>
            </a:r>
          </a:p>
          <a:p>
            <a:pPr marL="0" indent="0">
              <a:buNone/>
            </a:pPr>
            <a:r>
              <a:rPr lang="en-US" dirty="0">
                <a:solidFill>
                  <a:schemeClr val="tx1"/>
                </a:solidFill>
                <a:latin typeface="Calibri" panose="020F0502020204030204" pitchFamily="34" charset="0"/>
                <a:cs typeface="Calibri" panose="020F0502020204030204" pitchFamily="34" charset="0"/>
              </a:rPr>
              <a:t>Region 6 – </a:t>
            </a:r>
            <a:r>
              <a:rPr lang="en-US" sz="1600" b="1" dirty="0">
                <a:solidFill>
                  <a:schemeClr val="tx1"/>
                </a:solidFill>
                <a:latin typeface="Calibri" panose="020F0502020204030204" pitchFamily="34" charset="0"/>
                <a:cs typeface="Calibri" panose="020F0502020204030204" pitchFamily="34" charset="0"/>
              </a:rPr>
              <a:t>Cindy Valin</a:t>
            </a:r>
            <a:r>
              <a:rPr lang="en-US" sz="1600" dirty="0">
                <a:solidFill>
                  <a:schemeClr val="tx1"/>
                </a:solidFill>
                <a:latin typeface="Calibri" panose="020F0502020204030204" pitchFamily="34" charset="0"/>
                <a:cs typeface="Calibri" panose="020F0502020204030204" pitchFamily="34" charset="0"/>
              </a:rPr>
              <a:t>, Director; </a:t>
            </a:r>
            <a:r>
              <a:rPr lang="en-US" sz="1600" b="1" dirty="0">
                <a:solidFill>
                  <a:schemeClr val="tx1"/>
                </a:solidFill>
                <a:latin typeface="Calibri" panose="020F0502020204030204" pitchFamily="34" charset="0"/>
                <a:cs typeface="Calibri" panose="020F0502020204030204" pitchFamily="34" charset="0"/>
              </a:rPr>
              <a:t>Mike White</a:t>
            </a:r>
            <a:r>
              <a:rPr lang="en-US" sz="1600" dirty="0">
                <a:solidFill>
                  <a:schemeClr val="tx1"/>
                </a:solidFill>
                <a:latin typeface="Calibri" panose="020F0502020204030204" pitchFamily="34" charset="0"/>
                <a:cs typeface="Calibri" panose="020F0502020204030204" pitchFamily="34" charset="0"/>
              </a:rPr>
              <a:t>, 1</a:t>
            </a:r>
            <a:r>
              <a:rPr lang="en-US" sz="1600" baseline="30000" dirty="0">
                <a:solidFill>
                  <a:schemeClr val="tx1"/>
                </a:solidFill>
                <a:latin typeface="Calibri" panose="020F0502020204030204" pitchFamily="34" charset="0"/>
                <a:cs typeface="Calibri" panose="020F0502020204030204" pitchFamily="34" charset="0"/>
              </a:rPr>
              <a:t>st</a:t>
            </a:r>
            <a:r>
              <a:rPr lang="en-US" sz="1600" dirty="0">
                <a:solidFill>
                  <a:schemeClr val="tx1"/>
                </a:solidFill>
                <a:latin typeface="Calibri" panose="020F0502020204030204" pitchFamily="34" charset="0"/>
                <a:cs typeface="Calibri" panose="020F0502020204030204" pitchFamily="34" charset="0"/>
              </a:rPr>
              <a:t> Alt.</a:t>
            </a:r>
          </a:p>
          <a:p>
            <a:pPr marL="0" indent="0">
              <a:buNone/>
            </a:pPr>
            <a:r>
              <a:rPr lang="en-US" dirty="0">
                <a:solidFill>
                  <a:schemeClr val="tx1"/>
                </a:solidFill>
                <a:latin typeface="Calibri" panose="020F0502020204030204" pitchFamily="34" charset="0"/>
                <a:cs typeface="Calibri" panose="020F0502020204030204" pitchFamily="34" charset="0"/>
              </a:rPr>
              <a:t>Region 7 – </a:t>
            </a:r>
            <a:r>
              <a:rPr lang="en-US" sz="1600" b="1" dirty="0">
                <a:solidFill>
                  <a:schemeClr val="tx1"/>
                </a:solidFill>
                <a:latin typeface="Calibri" panose="020F0502020204030204" pitchFamily="34" charset="0"/>
                <a:cs typeface="Calibri" panose="020F0502020204030204" pitchFamily="34" charset="0"/>
              </a:rPr>
              <a:t>Mike Phillips</a:t>
            </a:r>
            <a:r>
              <a:rPr lang="en-US" sz="1600" dirty="0">
                <a:solidFill>
                  <a:schemeClr val="tx1"/>
                </a:solidFill>
                <a:latin typeface="Calibri" panose="020F0502020204030204" pitchFamily="34" charset="0"/>
                <a:cs typeface="Calibri" panose="020F0502020204030204" pitchFamily="34" charset="0"/>
              </a:rPr>
              <a:t>, Director; </a:t>
            </a:r>
            <a:r>
              <a:rPr lang="en-US" sz="1600" b="1" dirty="0">
                <a:solidFill>
                  <a:schemeClr val="tx1"/>
                </a:solidFill>
                <a:latin typeface="Calibri" panose="020F0502020204030204" pitchFamily="34" charset="0"/>
                <a:cs typeface="Calibri" panose="020F0502020204030204" pitchFamily="34" charset="0"/>
              </a:rPr>
              <a:t>Kent Stuart</a:t>
            </a:r>
            <a:r>
              <a:rPr lang="en-US" sz="1600" dirty="0">
                <a:solidFill>
                  <a:schemeClr val="tx1"/>
                </a:solidFill>
                <a:latin typeface="Calibri" panose="020F0502020204030204" pitchFamily="34" charset="0"/>
                <a:cs typeface="Calibri" panose="020F0502020204030204" pitchFamily="34" charset="0"/>
              </a:rPr>
              <a:t>, 1</a:t>
            </a:r>
            <a:r>
              <a:rPr lang="en-US" sz="1600" baseline="30000" dirty="0">
                <a:solidFill>
                  <a:schemeClr val="tx1"/>
                </a:solidFill>
                <a:latin typeface="Calibri" panose="020F0502020204030204" pitchFamily="34" charset="0"/>
                <a:cs typeface="Calibri" panose="020F0502020204030204" pitchFamily="34" charset="0"/>
              </a:rPr>
              <a:t>st</a:t>
            </a:r>
            <a:r>
              <a:rPr lang="en-US" sz="1600" dirty="0">
                <a:solidFill>
                  <a:schemeClr val="tx1"/>
                </a:solidFill>
                <a:latin typeface="Calibri" panose="020F0502020204030204" pitchFamily="34" charset="0"/>
                <a:cs typeface="Calibri" panose="020F0502020204030204" pitchFamily="34" charset="0"/>
              </a:rPr>
              <a:t> Alt.</a:t>
            </a:r>
          </a:p>
          <a:p>
            <a:pPr marL="0" indent="0">
              <a:buNone/>
            </a:pPr>
            <a:r>
              <a:rPr lang="en-US" dirty="0">
                <a:solidFill>
                  <a:schemeClr val="tx1"/>
                </a:solidFill>
                <a:latin typeface="Calibri" panose="020F0502020204030204" pitchFamily="34" charset="0"/>
                <a:cs typeface="Calibri" panose="020F0502020204030204" pitchFamily="34" charset="0"/>
              </a:rPr>
              <a:t>Region 8 – </a:t>
            </a:r>
            <a:r>
              <a:rPr lang="en-US" sz="1600" b="1" dirty="0">
                <a:solidFill>
                  <a:schemeClr val="tx1"/>
                </a:solidFill>
                <a:latin typeface="Calibri" panose="020F0502020204030204" pitchFamily="34" charset="0"/>
                <a:cs typeface="Calibri" panose="020F0502020204030204" pitchFamily="34" charset="0"/>
              </a:rPr>
              <a:t>Darwin Hanson</a:t>
            </a:r>
            <a:r>
              <a:rPr lang="en-US" sz="1600" dirty="0">
                <a:solidFill>
                  <a:schemeClr val="tx1"/>
                </a:solidFill>
                <a:latin typeface="Calibri" panose="020F0502020204030204" pitchFamily="34" charset="0"/>
                <a:cs typeface="Calibri" panose="020F0502020204030204" pitchFamily="34" charset="0"/>
              </a:rPr>
              <a:t>, Director; </a:t>
            </a:r>
            <a:r>
              <a:rPr lang="en-US" sz="1600" b="1" dirty="0">
                <a:solidFill>
                  <a:schemeClr val="tx1"/>
                </a:solidFill>
                <a:latin typeface="Calibri" panose="020F0502020204030204" pitchFamily="34" charset="0"/>
                <a:cs typeface="Calibri" panose="020F0502020204030204" pitchFamily="34" charset="0"/>
              </a:rPr>
              <a:t>Paul Ackley</a:t>
            </a:r>
            <a:r>
              <a:rPr lang="en-US" sz="1600" dirty="0">
                <a:solidFill>
                  <a:schemeClr val="tx1"/>
                </a:solidFill>
                <a:latin typeface="Calibri" panose="020F0502020204030204" pitchFamily="34" charset="0"/>
                <a:cs typeface="Calibri" panose="020F0502020204030204" pitchFamily="34" charset="0"/>
              </a:rPr>
              <a:t>, 1</a:t>
            </a:r>
            <a:r>
              <a:rPr lang="en-US" sz="1600" baseline="30000" dirty="0">
                <a:solidFill>
                  <a:schemeClr val="tx1"/>
                </a:solidFill>
                <a:latin typeface="Calibri" panose="020F0502020204030204" pitchFamily="34" charset="0"/>
                <a:cs typeface="Calibri" panose="020F0502020204030204" pitchFamily="34" charset="0"/>
              </a:rPr>
              <a:t>st</a:t>
            </a:r>
            <a:r>
              <a:rPr lang="en-US" sz="1600" dirty="0">
                <a:solidFill>
                  <a:schemeClr val="tx1"/>
                </a:solidFill>
                <a:latin typeface="Calibri" panose="020F0502020204030204" pitchFamily="34" charset="0"/>
                <a:cs typeface="Calibri" panose="020F0502020204030204" pitchFamily="34" charset="0"/>
              </a:rPr>
              <a:t> Alt.</a:t>
            </a:r>
          </a:p>
          <a:p>
            <a:pPr marL="0" indent="0">
              <a:buNone/>
            </a:pPr>
            <a:r>
              <a:rPr lang="en-US" dirty="0">
                <a:solidFill>
                  <a:schemeClr val="tx1"/>
                </a:solidFill>
                <a:latin typeface="Calibri" panose="020F0502020204030204" pitchFamily="34" charset="0"/>
                <a:cs typeface="Calibri" panose="020F0502020204030204" pitchFamily="34" charset="0"/>
              </a:rPr>
              <a:t>Region 9 – </a:t>
            </a:r>
            <a:r>
              <a:rPr lang="en-US" sz="1600" b="1" dirty="0">
                <a:solidFill>
                  <a:schemeClr val="tx1"/>
                </a:solidFill>
                <a:latin typeface="Calibri" panose="020F0502020204030204" pitchFamily="34" charset="0"/>
                <a:cs typeface="Calibri" panose="020F0502020204030204" pitchFamily="34" charset="0"/>
              </a:rPr>
              <a:t>Jeff Olson</a:t>
            </a:r>
            <a:r>
              <a:rPr lang="en-US" sz="1600" dirty="0">
                <a:solidFill>
                  <a:schemeClr val="tx1"/>
                </a:solidFill>
                <a:latin typeface="Calibri" panose="020F0502020204030204" pitchFamily="34" charset="0"/>
                <a:cs typeface="Calibri" panose="020F0502020204030204" pitchFamily="34" charset="0"/>
              </a:rPr>
              <a:t>, Director; </a:t>
            </a:r>
            <a:r>
              <a:rPr lang="en-US" sz="1600" b="1" dirty="0">
                <a:solidFill>
                  <a:schemeClr val="tx1"/>
                </a:solidFill>
                <a:latin typeface="Calibri" panose="020F0502020204030204" pitchFamily="34" charset="0"/>
                <a:cs typeface="Calibri" panose="020F0502020204030204" pitchFamily="34" charset="0"/>
              </a:rPr>
              <a:t>John Sellers</a:t>
            </a:r>
            <a:r>
              <a:rPr lang="en-US" sz="1600" dirty="0">
                <a:solidFill>
                  <a:schemeClr val="tx1"/>
                </a:solidFill>
                <a:latin typeface="Calibri" panose="020F0502020204030204" pitchFamily="34" charset="0"/>
                <a:cs typeface="Calibri" panose="020F0502020204030204" pitchFamily="34" charset="0"/>
              </a:rPr>
              <a:t>, 1</a:t>
            </a:r>
            <a:r>
              <a:rPr lang="en-US" sz="1600" baseline="30000" dirty="0">
                <a:solidFill>
                  <a:schemeClr val="tx1"/>
                </a:solidFill>
                <a:latin typeface="Calibri" panose="020F0502020204030204" pitchFamily="34" charset="0"/>
                <a:cs typeface="Calibri" panose="020F0502020204030204" pitchFamily="34" charset="0"/>
              </a:rPr>
              <a:t>st</a:t>
            </a:r>
            <a:r>
              <a:rPr lang="en-US" sz="1600" dirty="0">
                <a:solidFill>
                  <a:schemeClr val="tx1"/>
                </a:solidFill>
                <a:latin typeface="Calibri" panose="020F0502020204030204" pitchFamily="34" charset="0"/>
                <a:cs typeface="Calibri" panose="020F0502020204030204" pitchFamily="34" charset="0"/>
              </a:rPr>
              <a:t> Alt.; </a:t>
            </a:r>
            <a:r>
              <a:rPr lang="en-US" sz="1600" b="1" dirty="0">
                <a:solidFill>
                  <a:schemeClr val="tx1"/>
                </a:solidFill>
                <a:latin typeface="Calibri" panose="020F0502020204030204" pitchFamily="34" charset="0"/>
                <a:cs typeface="Calibri" panose="020F0502020204030204" pitchFamily="34" charset="0"/>
              </a:rPr>
              <a:t>Alica Bales</a:t>
            </a:r>
            <a:r>
              <a:rPr lang="en-US" sz="1600" dirty="0">
                <a:solidFill>
                  <a:schemeClr val="tx1"/>
                </a:solidFill>
                <a:latin typeface="Calibri" panose="020F0502020204030204" pitchFamily="34" charset="0"/>
                <a:cs typeface="Calibri" panose="020F0502020204030204" pitchFamily="34" charset="0"/>
              </a:rPr>
              <a:t>, 2</a:t>
            </a:r>
            <a:r>
              <a:rPr lang="en-US" sz="1600" baseline="30000" dirty="0">
                <a:solidFill>
                  <a:schemeClr val="tx1"/>
                </a:solidFill>
                <a:latin typeface="Calibri" panose="020F0502020204030204" pitchFamily="34" charset="0"/>
                <a:cs typeface="Calibri" panose="020F0502020204030204" pitchFamily="34" charset="0"/>
              </a:rPr>
              <a:t>nd</a:t>
            </a:r>
            <a:r>
              <a:rPr lang="en-US" sz="1600" dirty="0">
                <a:solidFill>
                  <a:schemeClr val="tx1"/>
                </a:solidFill>
                <a:latin typeface="Calibri" panose="020F0502020204030204" pitchFamily="34" charset="0"/>
                <a:cs typeface="Calibri" panose="020F0502020204030204" pitchFamily="34" charset="0"/>
              </a:rPr>
              <a:t> Alt.</a:t>
            </a:r>
          </a:p>
        </p:txBody>
      </p:sp>
      <p:sp>
        <p:nvSpPr>
          <p:cNvPr id="2" name="Title 1">
            <a:extLst>
              <a:ext uri="{FF2B5EF4-FFF2-40B4-BE49-F238E27FC236}">
                <a16:creationId xmlns:a16="http://schemas.microsoft.com/office/drawing/2014/main" id="{F25D310B-84C3-391D-4271-B5FFE41448DE}"/>
              </a:ext>
            </a:extLst>
          </p:cNvPr>
          <p:cNvSpPr>
            <a:spLocks noGrp="1"/>
          </p:cNvSpPr>
          <p:nvPr>
            <p:ph type="title"/>
          </p:nvPr>
        </p:nvSpPr>
        <p:spPr>
          <a:xfrm>
            <a:off x="2057400" y="365126"/>
            <a:ext cx="6457950" cy="1325563"/>
          </a:xfrm>
        </p:spPr>
        <p:txBody>
          <a:bodyPr>
            <a:normAutofit fontScale="90000"/>
          </a:bodyPr>
          <a:lstStyle/>
          <a:p>
            <a:r>
              <a:rPr lang="en-US" dirty="0"/>
              <a:t>CDI Regional Directors</a:t>
            </a:r>
            <a:br>
              <a:rPr lang="en-US" dirty="0"/>
            </a:br>
            <a:r>
              <a:rPr lang="en-US" dirty="0"/>
              <a:t>and Alternates</a:t>
            </a:r>
          </a:p>
        </p:txBody>
      </p:sp>
      <p:pic>
        <p:nvPicPr>
          <p:cNvPr id="4" name="Picture 3" descr="A logo of a state&#10;&#10;Description automatically generated">
            <a:extLst>
              <a:ext uri="{FF2B5EF4-FFF2-40B4-BE49-F238E27FC236}">
                <a16:creationId xmlns:a16="http://schemas.microsoft.com/office/drawing/2014/main" id="{2DF51ACC-E007-4807-2BC3-792DC8B7765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097" t="10579" r="3659" b="22329"/>
          <a:stretch/>
        </p:blipFill>
        <p:spPr>
          <a:xfrm>
            <a:off x="610670" y="562325"/>
            <a:ext cx="1252490" cy="931164"/>
          </a:xfrm>
          <a:prstGeom prst="rect">
            <a:avLst/>
          </a:prstGeom>
        </p:spPr>
      </p:pic>
      <p:sp>
        <p:nvSpPr>
          <p:cNvPr id="5" name="Slide Number Placeholder 4">
            <a:extLst>
              <a:ext uri="{FF2B5EF4-FFF2-40B4-BE49-F238E27FC236}">
                <a16:creationId xmlns:a16="http://schemas.microsoft.com/office/drawing/2014/main" id="{60298364-C19F-A543-DC46-0A4DFD9B7F5A}"/>
              </a:ext>
            </a:extLst>
          </p:cNvPr>
          <p:cNvSpPr>
            <a:spLocks noGrp="1"/>
          </p:cNvSpPr>
          <p:nvPr>
            <p:ph type="sldNum" sz="quarter" idx="12"/>
          </p:nvPr>
        </p:nvSpPr>
        <p:spPr/>
        <p:txBody>
          <a:bodyPr/>
          <a:lstStyle/>
          <a:p>
            <a:fld id="{BBAB6764-4C08-4C01-8D8B-3F1D8D826E75}" type="slidenum">
              <a:rPr lang="en-US" smtClean="0"/>
              <a:pPr/>
              <a:t>42</a:t>
            </a:fld>
            <a:endParaRPr lang="en-US"/>
          </a:p>
        </p:txBody>
      </p:sp>
    </p:spTree>
    <p:extLst>
      <p:ext uri="{BB962C8B-B14F-4D97-AF65-F5344CB8AC3E}">
        <p14:creationId xmlns:p14="http://schemas.microsoft.com/office/powerpoint/2010/main" val="22460526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3BFFBA7-7E36-4A48-980E-C8A36522AED8}"/>
              </a:ext>
            </a:extLst>
          </p:cNvPr>
          <p:cNvSpPr>
            <a:spLocks noGrp="1"/>
          </p:cNvSpPr>
          <p:nvPr>
            <p:ph idx="1"/>
          </p:nvPr>
        </p:nvSpPr>
        <p:spPr>
          <a:xfrm>
            <a:off x="381000" y="1981200"/>
            <a:ext cx="7848600" cy="4066888"/>
          </a:xfrm>
        </p:spPr>
        <p:txBody>
          <a:bodyPr>
            <a:normAutofit fontScale="92500" lnSpcReduction="10000"/>
          </a:bodyPr>
          <a:lstStyle/>
          <a:p>
            <a:endParaRPr lang="en-US" sz="32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r>
              <a:rPr lang="en-US" sz="3200" dirty="0">
                <a:solidFill>
                  <a:schemeClr val="tx1"/>
                </a:solidFill>
                <a:latin typeface="Calibri" panose="020F0502020204030204" pitchFamily="34" charset="0"/>
                <a:ea typeface="Calibri" panose="020F0502020204030204" pitchFamily="34" charset="0"/>
                <a:cs typeface="Calibri" panose="020F0502020204030204" pitchFamily="34" charset="0"/>
              </a:rPr>
              <a:t>Jeri Thornsberry, President</a:t>
            </a:r>
          </a:p>
          <a:p>
            <a:r>
              <a:rPr lang="en-US" sz="3200" dirty="0">
                <a:solidFill>
                  <a:schemeClr val="tx1"/>
                </a:solidFill>
                <a:latin typeface="Calibri" panose="020F0502020204030204" pitchFamily="34" charset="0"/>
                <a:ea typeface="Calibri" panose="020F0502020204030204" pitchFamily="34" charset="0"/>
                <a:cs typeface="Calibri" panose="020F0502020204030204" pitchFamily="34" charset="0"/>
              </a:rPr>
              <a:t>Eric Wessels, Vice President</a:t>
            </a:r>
          </a:p>
          <a:p>
            <a:r>
              <a:rPr lang="en-US" sz="3200" dirty="0">
                <a:solidFill>
                  <a:schemeClr val="tx1"/>
                </a:solidFill>
                <a:latin typeface="Calibri" panose="020F0502020204030204" pitchFamily="34" charset="0"/>
                <a:ea typeface="Calibri" panose="020F0502020204030204" pitchFamily="34" charset="0"/>
                <a:cs typeface="Calibri" panose="020F0502020204030204" pitchFamily="34" charset="0"/>
              </a:rPr>
              <a:t>Ramona Nitz, Past President</a:t>
            </a:r>
          </a:p>
          <a:p>
            <a:r>
              <a:rPr lang="en-US" sz="3200" dirty="0">
                <a:solidFill>
                  <a:schemeClr val="tx1"/>
                </a:solidFill>
                <a:latin typeface="Calibri" panose="020F0502020204030204" pitchFamily="34" charset="0"/>
                <a:ea typeface="Calibri" panose="020F0502020204030204" pitchFamily="34" charset="0"/>
                <a:cs typeface="Calibri" panose="020F0502020204030204" pitchFamily="34" charset="0"/>
              </a:rPr>
              <a:t>Mary Ellen Miller, Secretary</a:t>
            </a:r>
          </a:p>
          <a:p>
            <a:r>
              <a:rPr lang="en-US" sz="3200" dirty="0">
                <a:solidFill>
                  <a:schemeClr val="tx1"/>
                </a:solidFill>
                <a:latin typeface="Calibri" panose="020F0502020204030204" pitchFamily="34" charset="0"/>
                <a:ea typeface="Calibri" panose="020F0502020204030204" pitchFamily="34" charset="0"/>
                <a:cs typeface="Calibri" panose="020F0502020204030204" pitchFamily="34" charset="0"/>
              </a:rPr>
              <a:t>Jack Boyer, Treasurer</a:t>
            </a:r>
          </a:p>
          <a:p>
            <a:pPr marL="0" indent="0">
              <a:buNone/>
            </a:pPr>
            <a:endParaRPr lang="en-US" sz="3000" dirty="0">
              <a:solidFill>
                <a:srgbClr val="7030A0"/>
              </a:solidFill>
            </a:endParaRPr>
          </a:p>
          <a:p>
            <a:pPr marL="0" indent="0" algn="ctr">
              <a:buNone/>
            </a:pPr>
            <a:r>
              <a:rPr lang="en-US" sz="3000" dirty="0">
                <a:solidFill>
                  <a:srgbClr val="00B050"/>
                </a:solidFill>
                <a:hlinkClick r:id="rId3"/>
              </a:rPr>
              <a:t>www.cdiowa.org</a:t>
            </a:r>
            <a:r>
              <a:rPr lang="en-US" sz="3000" dirty="0">
                <a:solidFill>
                  <a:srgbClr val="00B050"/>
                </a:solidFill>
              </a:rPr>
              <a:t>   515-289-8300</a:t>
            </a:r>
          </a:p>
        </p:txBody>
      </p:sp>
      <p:sp>
        <p:nvSpPr>
          <p:cNvPr id="3" name="Title 2">
            <a:extLst>
              <a:ext uri="{FF2B5EF4-FFF2-40B4-BE49-F238E27FC236}">
                <a16:creationId xmlns:a16="http://schemas.microsoft.com/office/drawing/2014/main" id="{C7F27409-A442-4FAD-965C-687403052542}"/>
              </a:ext>
            </a:extLst>
          </p:cNvPr>
          <p:cNvSpPr>
            <a:spLocks noGrp="1"/>
          </p:cNvSpPr>
          <p:nvPr>
            <p:ph type="title"/>
          </p:nvPr>
        </p:nvSpPr>
        <p:spPr>
          <a:xfrm>
            <a:off x="1524000" y="365126"/>
            <a:ext cx="6991350" cy="1325563"/>
          </a:xfrm>
        </p:spPr>
        <p:txBody>
          <a:bodyPr>
            <a:normAutofit/>
          </a:bodyPr>
          <a:lstStyle/>
          <a:p>
            <a:r>
              <a:rPr lang="en-US" b="1" dirty="0"/>
              <a:t>CDI Executive Committee   </a:t>
            </a:r>
          </a:p>
        </p:txBody>
      </p:sp>
      <p:pic>
        <p:nvPicPr>
          <p:cNvPr id="5" name="Picture 4" descr="A logo of a state&#10;&#10;Description automatically generated">
            <a:extLst>
              <a:ext uri="{FF2B5EF4-FFF2-40B4-BE49-F238E27FC236}">
                <a16:creationId xmlns:a16="http://schemas.microsoft.com/office/drawing/2014/main" id="{34F8F894-4C9C-8179-7CF9-14E80920B3E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097" t="10579" r="3659" b="22329"/>
          <a:stretch/>
        </p:blipFill>
        <p:spPr>
          <a:xfrm>
            <a:off x="376518" y="562325"/>
            <a:ext cx="1252490" cy="931164"/>
          </a:xfrm>
          <a:prstGeom prst="rect">
            <a:avLst/>
          </a:prstGeom>
        </p:spPr>
      </p:pic>
      <p:sp>
        <p:nvSpPr>
          <p:cNvPr id="4" name="Slide Number Placeholder 3">
            <a:extLst>
              <a:ext uri="{FF2B5EF4-FFF2-40B4-BE49-F238E27FC236}">
                <a16:creationId xmlns:a16="http://schemas.microsoft.com/office/drawing/2014/main" id="{81D2D457-120E-BA02-1AD7-6F41251C344F}"/>
              </a:ext>
            </a:extLst>
          </p:cNvPr>
          <p:cNvSpPr>
            <a:spLocks noGrp="1"/>
          </p:cNvSpPr>
          <p:nvPr>
            <p:ph type="sldNum" sz="quarter" idx="12"/>
          </p:nvPr>
        </p:nvSpPr>
        <p:spPr/>
        <p:txBody>
          <a:bodyPr/>
          <a:lstStyle/>
          <a:p>
            <a:fld id="{BBAB6764-4C08-4C01-8D8B-3F1D8D826E75}" type="slidenum">
              <a:rPr lang="en-US" smtClean="0"/>
              <a:pPr/>
              <a:t>43</a:t>
            </a:fld>
            <a:endParaRPr lang="en-US"/>
          </a:p>
        </p:txBody>
      </p:sp>
    </p:spTree>
    <p:extLst>
      <p:ext uri="{BB962C8B-B14F-4D97-AF65-F5344CB8AC3E}">
        <p14:creationId xmlns:p14="http://schemas.microsoft.com/office/powerpoint/2010/main" val="21189391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09610B2-EA86-5329-74D5-53027A3AEE27}"/>
              </a:ext>
            </a:extLst>
          </p:cNvPr>
          <p:cNvSpPr>
            <a:spLocks noGrp="1"/>
          </p:cNvSpPr>
          <p:nvPr>
            <p:ph idx="1"/>
          </p:nvPr>
        </p:nvSpPr>
        <p:spPr>
          <a:xfrm>
            <a:off x="623047" y="2623101"/>
            <a:ext cx="7408333" cy="3627062"/>
          </a:xfrm>
        </p:spPr>
        <p:txBody>
          <a:bodyPr>
            <a:normAutofit/>
          </a:bodyPr>
          <a:lstStyle/>
          <a:p>
            <a:r>
              <a:rPr lang="en-US" b="1" dirty="0">
                <a:latin typeface="Calibri" panose="020F0502020204030204" pitchFamily="34" charset="0"/>
                <a:cs typeface="Calibri" panose="020F0502020204030204" pitchFamily="34" charset="0"/>
              </a:rPr>
              <a:t>Spring Regionals </a:t>
            </a:r>
            <a:r>
              <a:rPr lang="en-US" dirty="0">
                <a:latin typeface="Calibri" panose="020F0502020204030204" pitchFamily="34" charset="0"/>
                <a:cs typeface="Calibri" panose="020F0502020204030204" pitchFamily="34" charset="0"/>
              </a:rPr>
              <a:t>begin February 25 to Feb 27</a:t>
            </a:r>
          </a:p>
          <a:p>
            <a:pPr marL="0" indent="0">
              <a:buNone/>
            </a:pPr>
            <a:r>
              <a:rPr lang="en-US" dirty="0">
                <a:latin typeface="Calibri" panose="020F0502020204030204" pitchFamily="34" charset="0"/>
                <a:cs typeface="Calibri" panose="020F0502020204030204" pitchFamily="34" charset="0"/>
              </a:rPr>
              <a:t>     and continue March 4 to 6.     CAs have schedule</a:t>
            </a:r>
          </a:p>
          <a:p>
            <a:pPr marL="0" indent="0">
              <a:buNone/>
            </a:pPr>
            <a:endParaRPr lang="en-US" dirty="0">
              <a:latin typeface="Calibri" panose="020F0502020204030204" pitchFamily="34" charset="0"/>
              <a:cs typeface="Calibri" panose="020F0502020204030204" pitchFamily="34" charset="0"/>
            </a:endParaRPr>
          </a:p>
          <a:p>
            <a:r>
              <a:rPr lang="en-US" b="1" dirty="0">
                <a:latin typeface="Calibri" panose="020F0502020204030204" pitchFamily="34" charset="0"/>
                <a:cs typeface="Calibri" panose="020F0502020204030204" pitchFamily="34" charset="0"/>
              </a:rPr>
              <a:t>79</a:t>
            </a:r>
            <a:r>
              <a:rPr lang="en-US" b="1" baseline="30000" dirty="0">
                <a:latin typeface="Calibri" panose="020F0502020204030204" pitchFamily="34" charset="0"/>
                <a:cs typeface="Calibri" panose="020F0502020204030204" pitchFamily="34" charset="0"/>
              </a:rPr>
              <a:t>th</a:t>
            </a:r>
            <a:r>
              <a:rPr lang="en-US" b="1" dirty="0">
                <a:latin typeface="Calibri" panose="020F0502020204030204" pitchFamily="34" charset="0"/>
                <a:cs typeface="Calibri" panose="020F0502020204030204" pitchFamily="34" charset="0"/>
              </a:rPr>
              <a:t> CDI Annual Business Meeting &amp; Conference</a:t>
            </a:r>
          </a:p>
          <a:p>
            <a:pPr marL="627063" lvl="2" indent="0">
              <a:buNone/>
            </a:pPr>
            <a:r>
              <a:rPr lang="en-US" sz="2400" dirty="0">
                <a:latin typeface="Calibri" panose="020F0502020204030204" pitchFamily="34" charset="0"/>
                <a:cs typeface="Calibri" panose="020F0502020204030204" pitchFamily="34" charset="0"/>
              </a:rPr>
              <a:t>                    </a:t>
            </a:r>
            <a:r>
              <a:rPr lang="en-US" sz="2400" b="1" dirty="0">
                <a:latin typeface="Calibri" panose="020F0502020204030204" pitchFamily="34" charset="0"/>
                <a:cs typeface="Calibri" panose="020F0502020204030204" pitchFamily="34" charset="0"/>
              </a:rPr>
              <a:t>August 25 and 26, 2025</a:t>
            </a:r>
          </a:p>
          <a:p>
            <a:pPr marL="627063" lvl="2" indent="0">
              <a:buNone/>
            </a:pPr>
            <a:r>
              <a:rPr lang="en-US" sz="2400" dirty="0">
                <a:latin typeface="Calibri" panose="020F0502020204030204" pitchFamily="34" charset="0"/>
                <a:cs typeface="Calibri" panose="020F0502020204030204" pitchFamily="34" charset="0"/>
              </a:rPr>
              <a:t>   Gateway Hotel &amp; Conference Center in Ames</a:t>
            </a:r>
          </a:p>
          <a:p>
            <a:pPr marL="627063" lvl="2" indent="0">
              <a:buNone/>
            </a:pPr>
            <a:r>
              <a:rPr lang="en-US" sz="2400" b="1" dirty="0">
                <a:solidFill>
                  <a:srgbClr val="00B050"/>
                </a:solidFill>
                <a:latin typeface="Calibri" panose="020F0502020204030204" pitchFamily="34" charset="0"/>
                <a:cs typeface="Calibri" panose="020F0502020204030204" pitchFamily="34" charset="0"/>
              </a:rPr>
              <a:t>              IDALS pays Hotel &amp; Registration </a:t>
            </a:r>
          </a:p>
          <a:p>
            <a:pPr marL="627063" lvl="2" indent="0">
              <a:buNone/>
            </a:pPr>
            <a:r>
              <a:rPr lang="en-US" sz="2400" b="1" dirty="0">
                <a:solidFill>
                  <a:schemeClr val="tx1"/>
                </a:solidFill>
                <a:latin typeface="Calibri" panose="020F0502020204030204" pitchFamily="34" charset="0"/>
                <a:cs typeface="Calibri" panose="020F0502020204030204" pitchFamily="34" charset="0"/>
              </a:rPr>
              <a:t>                  </a:t>
            </a:r>
            <a:r>
              <a:rPr lang="en-US" sz="2400" dirty="0">
                <a:solidFill>
                  <a:schemeClr val="tx1"/>
                </a:solidFill>
                <a:latin typeface="Calibri" panose="020F0502020204030204" pitchFamily="34" charset="0"/>
                <a:cs typeface="Calibri" panose="020F0502020204030204" pitchFamily="34" charset="0"/>
              </a:rPr>
              <a:t>Mileage paid by Districts</a:t>
            </a:r>
          </a:p>
        </p:txBody>
      </p:sp>
      <p:sp>
        <p:nvSpPr>
          <p:cNvPr id="3" name="Slide Number Placeholder 2">
            <a:extLst>
              <a:ext uri="{FF2B5EF4-FFF2-40B4-BE49-F238E27FC236}">
                <a16:creationId xmlns:a16="http://schemas.microsoft.com/office/drawing/2014/main" id="{7DAC9BFB-5EBA-52C7-F1B9-99B8D3D7006D}"/>
              </a:ext>
            </a:extLst>
          </p:cNvPr>
          <p:cNvSpPr>
            <a:spLocks noGrp="1"/>
          </p:cNvSpPr>
          <p:nvPr>
            <p:ph type="sldNum" sz="quarter" idx="12"/>
          </p:nvPr>
        </p:nvSpPr>
        <p:spPr/>
        <p:txBody>
          <a:bodyPr/>
          <a:lstStyle/>
          <a:p>
            <a:fld id="{BBAB6764-4C08-4C01-8D8B-3F1D8D826E75}" type="slidenum">
              <a:rPr lang="en-US" smtClean="0"/>
              <a:pPr/>
              <a:t>44</a:t>
            </a:fld>
            <a:endParaRPr lang="en-US"/>
          </a:p>
        </p:txBody>
      </p:sp>
      <p:sp>
        <p:nvSpPr>
          <p:cNvPr id="4" name="Title 3">
            <a:extLst>
              <a:ext uri="{FF2B5EF4-FFF2-40B4-BE49-F238E27FC236}">
                <a16:creationId xmlns:a16="http://schemas.microsoft.com/office/drawing/2014/main" id="{CB82B264-4606-F344-24FF-1DB78F8EBA85}"/>
              </a:ext>
            </a:extLst>
          </p:cNvPr>
          <p:cNvSpPr>
            <a:spLocks noGrp="1"/>
          </p:cNvSpPr>
          <p:nvPr>
            <p:ph type="title"/>
          </p:nvPr>
        </p:nvSpPr>
        <p:spPr/>
        <p:txBody>
          <a:bodyPr/>
          <a:lstStyle/>
          <a:p>
            <a:r>
              <a:rPr lang="en-US" b="1" dirty="0"/>
              <a:t>Upcoming Events</a:t>
            </a:r>
            <a:endParaRPr lang="en-US" dirty="0"/>
          </a:p>
        </p:txBody>
      </p:sp>
      <p:pic>
        <p:nvPicPr>
          <p:cNvPr id="5" name="Picture 4" descr="A logo of a state&#10;&#10;Description automatically generated">
            <a:extLst>
              <a:ext uri="{FF2B5EF4-FFF2-40B4-BE49-F238E27FC236}">
                <a16:creationId xmlns:a16="http://schemas.microsoft.com/office/drawing/2014/main" id="{058E99E3-16A7-269E-FFEC-24A8593E2BE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097" t="10579" r="3659" b="22329"/>
          <a:stretch/>
        </p:blipFill>
        <p:spPr>
          <a:xfrm>
            <a:off x="609600" y="499110"/>
            <a:ext cx="1252490" cy="931164"/>
          </a:xfrm>
          <a:prstGeom prst="rect">
            <a:avLst/>
          </a:prstGeom>
        </p:spPr>
      </p:pic>
    </p:spTree>
    <p:extLst>
      <p:ext uri="{BB962C8B-B14F-4D97-AF65-F5344CB8AC3E}">
        <p14:creationId xmlns:p14="http://schemas.microsoft.com/office/powerpoint/2010/main" val="22837233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2655724"/>
            <a:ext cx="4934413" cy="3631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p:txBody>
          <a:bodyPr>
            <a:normAutofit fontScale="90000"/>
          </a:bodyPr>
          <a:lstStyle/>
          <a:p>
            <a:r>
              <a:rPr lang="en-US" sz="4000" b="1" dirty="0"/>
              <a:t>      Rising to </a:t>
            </a:r>
            <a:r>
              <a:rPr lang="en-US" sz="4000" b="1" i="1" dirty="0"/>
              <a:t>New</a:t>
            </a:r>
            <a:r>
              <a:rPr lang="en-US" sz="4000" b="1" dirty="0"/>
              <a:t> Opportunities</a:t>
            </a:r>
            <a:br>
              <a:rPr lang="en-US" sz="4000" b="1" dirty="0"/>
            </a:br>
            <a:r>
              <a:rPr lang="en-US" sz="4000" b="1" dirty="0"/>
              <a:t>Why?</a:t>
            </a:r>
          </a:p>
        </p:txBody>
      </p:sp>
      <p:sp>
        <p:nvSpPr>
          <p:cNvPr id="4" name="Content Placeholder 3"/>
          <p:cNvSpPr>
            <a:spLocks noGrp="1"/>
          </p:cNvSpPr>
          <p:nvPr>
            <p:ph idx="1"/>
          </p:nvPr>
        </p:nvSpPr>
        <p:spPr>
          <a:xfrm>
            <a:off x="304800" y="2033144"/>
            <a:ext cx="3828587" cy="4672455"/>
          </a:xfrm>
        </p:spPr>
        <p:txBody>
          <a:bodyPr>
            <a:normAutofit fontScale="92500" lnSpcReduction="20000"/>
          </a:bodyPr>
          <a:lstStyle/>
          <a:p>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Variable weather patterns</a:t>
            </a:r>
          </a:p>
          <a:p>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Increase in population-more pressure on the land</a:t>
            </a:r>
          </a:p>
          <a:p>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Soil losses</a:t>
            </a:r>
          </a:p>
          <a:p>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Nearly 600 of Iowa’s streams, rivers &amp; lakes are impaired or highly polluted, contributing to Dead Zone in Gulf of Mexico</a:t>
            </a:r>
          </a:p>
          <a:p>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Over 50% of land in Iowa is rented </a:t>
            </a:r>
          </a:p>
          <a:p>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Decrease in governmental resources</a:t>
            </a:r>
          </a:p>
          <a:p>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More non-traditional partners</a:t>
            </a:r>
          </a:p>
        </p:txBody>
      </p:sp>
      <p:pic>
        <p:nvPicPr>
          <p:cNvPr id="2" name="Picture 1" descr="A logo of a state&#10;&#10;Description automatically generated">
            <a:extLst>
              <a:ext uri="{FF2B5EF4-FFF2-40B4-BE49-F238E27FC236}">
                <a16:creationId xmlns:a16="http://schemas.microsoft.com/office/drawing/2014/main" id="{AE921259-DE90-D726-C184-5592EBFA6BF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097" t="10579" r="3659" b="22329"/>
          <a:stretch/>
        </p:blipFill>
        <p:spPr>
          <a:xfrm>
            <a:off x="457200" y="513352"/>
            <a:ext cx="1214176" cy="902679"/>
          </a:xfrm>
          <a:prstGeom prst="rect">
            <a:avLst/>
          </a:prstGeom>
        </p:spPr>
      </p:pic>
      <p:sp>
        <p:nvSpPr>
          <p:cNvPr id="5" name="Slide Number Placeholder 4">
            <a:extLst>
              <a:ext uri="{FF2B5EF4-FFF2-40B4-BE49-F238E27FC236}">
                <a16:creationId xmlns:a16="http://schemas.microsoft.com/office/drawing/2014/main" id="{C290EC7F-4F93-390B-162C-79ACE702BDE1}"/>
              </a:ext>
            </a:extLst>
          </p:cNvPr>
          <p:cNvSpPr>
            <a:spLocks noGrp="1"/>
          </p:cNvSpPr>
          <p:nvPr>
            <p:ph type="sldNum" sz="quarter" idx="12"/>
          </p:nvPr>
        </p:nvSpPr>
        <p:spPr/>
        <p:txBody>
          <a:bodyPr/>
          <a:lstStyle/>
          <a:p>
            <a:fld id="{BBAB6764-4C08-4C01-8D8B-3F1D8D826E75}" type="slidenum">
              <a:rPr lang="en-US" smtClean="0"/>
              <a:pPr/>
              <a:t>45</a:t>
            </a:fld>
            <a:endParaRPr lang="en-US"/>
          </a:p>
        </p:txBody>
      </p:sp>
    </p:spTree>
    <p:extLst>
      <p:ext uri="{BB962C8B-B14F-4D97-AF65-F5344CB8AC3E}">
        <p14:creationId xmlns:p14="http://schemas.microsoft.com/office/powerpoint/2010/main" val="42557954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4000" b="1" dirty="0"/>
              <a:t>     Rising to </a:t>
            </a:r>
            <a:r>
              <a:rPr lang="en-US" sz="4000" b="1" i="1" dirty="0"/>
              <a:t>New</a:t>
            </a:r>
            <a:r>
              <a:rPr lang="en-US" sz="4000" b="1" dirty="0"/>
              <a:t> Opportunities</a:t>
            </a:r>
            <a:br>
              <a:rPr lang="en-US" sz="4000" b="1" dirty="0"/>
            </a:br>
            <a:r>
              <a:rPr lang="en-US" sz="4000" b="1" dirty="0"/>
              <a:t>             Why conserve Iowa’s soil &amp; water?</a:t>
            </a:r>
          </a:p>
        </p:txBody>
      </p:sp>
      <p:sp>
        <p:nvSpPr>
          <p:cNvPr id="4" name="Content Placeholder 3"/>
          <p:cNvSpPr>
            <a:spLocks noGrp="1"/>
          </p:cNvSpPr>
          <p:nvPr>
            <p:ph idx="1"/>
          </p:nvPr>
        </p:nvSpPr>
        <p:spPr>
          <a:xfrm>
            <a:off x="152400" y="2033144"/>
            <a:ext cx="3200400" cy="4672455"/>
          </a:xfrm>
        </p:spPr>
        <p:txBody>
          <a:bodyPr>
            <a:normAutofit/>
          </a:bodyPr>
          <a:lstStyle/>
          <a:p>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Protect agricultural industry in Iowa</a:t>
            </a:r>
          </a:p>
          <a:p>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Protect tourism industry and quality of life for Iowa’s visitors and Iowans</a:t>
            </a:r>
          </a:p>
          <a:p>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For Iowa’s natural heritage, plants, fish &amp; wildlife</a:t>
            </a:r>
          </a:p>
          <a:p>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For Iowa’s future, children</a:t>
            </a:r>
          </a:p>
        </p:txBody>
      </p:sp>
      <p:pic>
        <p:nvPicPr>
          <p:cNvPr id="6"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90232" y="2049860"/>
            <a:ext cx="2087510" cy="1531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0" name="Picture 2" descr="corn harves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1285" y="2049860"/>
            <a:ext cx="2320515" cy="153154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4385085" y="3505200"/>
            <a:ext cx="2320515" cy="246221"/>
          </a:xfrm>
          <a:prstGeom prst="rect">
            <a:avLst/>
          </a:prstGeom>
        </p:spPr>
        <p:txBody>
          <a:bodyPr wrap="square">
            <a:spAutoFit/>
          </a:bodyPr>
          <a:lstStyle/>
          <a:p>
            <a:r>
              <a:rPr lang="en-US" sz="1000" dirty="0"/>
              <a:t>ISU</a:t>
            </a:r>
          </a:p>
        </p:txBody>
      </p:sp>
      <p:sp>
        <p:nvSpPr>
          <p:cNvPr id="8" name="Rectangle 7"/>
          <p:cNvSpPr/>
          <p:nvPr/>
        </p:nvSpPr>
        <p:spPr>
          <a:xfrm>
            <a:off x="6705600" y="6512170"/>
            <a:ext cx="2320515" cy="246221"/>
          </a:xfrm>
          <a:prstGeom prst="rect">
            <a:avLst/>
          </a:prstGeom>
        </p:spPr>
        <p:txBody>
          <a:bodyPr wrap="square">
            <a:spAutoFit/>
          </a:bodyPr>
          <a:lstStyle/>
          <a:p>
            <a:pPr algn="r"/>
            <a:r>
              <a:rPr lang="en-US" sz="1000" dirty="0"/>
              <a:t>DNR</a:t>
            </a:r>
          </a:p>
        </p:txBody>
      </p:sp>
      <p:pic>
        <p:nvPicPr>
          <p:cNvPr id="1741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68724" y="3733800"/>
            <a:ext cx="2066400" cy="2835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0" y="3733800"/>
            <a:ext cx="1521751" cy="2835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3" name="Picture 5"/>
          <p:cNvPicPr>
            <a:picLocks noChangeAspect="1" noChangeArrowheads="1"/>
          </p:cNvPicPr>
          <p:nvPr/>
        </p:nvPicPr>
        <p:blipFill rotWithShape="1">
          <a:blip r:embed="rId7">
            <a:extLst>
              <a:ext uri="{28A0092B-C50C-407E-A947-70E740481C1C}">
                <a14:useLocalDpi xmlns:a14="http://schemas.microsoft.com/office/drawing/2010/main" val="0"/>
              </a:ext>
            </a:extLst>
          </a:blip>
          <a:srcRect l="11657" t="4635" r="12488" b="6337"/>
          <a:stretch/>
        </p:blipFill>
        <p:spPr bwMode="auto">
          <a:xfrm>
            <a:off x="3276601" y="3733800"/>
            <a:ext cx="1965277" cy="2009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5" name="Picture 7" descr="http://ts3.mm.bing.net/th?id=H.4620814475396246&amp;pid=1.7"/>
          <p:cNvPicPr>
            <a:picLocks noChangeAspect="1" noChangeArrowheads="1"/>
          </p:cNvPicPr>
          <p:nvPr/>
        </p:nvPicPr>
        <p:blipFill rotWithShape="1">
          <a:blip r:embed="rId8">
            <a:extLst>
              <a:ext uri="{28A0092B-C50C-407E-A947-70E740481C1C}">
                <a14:useLocalDpi xmlns:a14="http://schemas.microsoft.com/office/drawing/2010/main" val="0"/>
              </a:ext>
            </a:extLst>
          </a:blip>
          <a:srcRect t="28135" b="18019"/>
          <a:stretch/>
        </p:blipFill>
        <p:spPr bwMode="auto">
          <a:xfrm>
            <a:off x="3276600" y="5867400"/>
            <a:ext cx="1965277" cy="70196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A logo of a state&#10;&#10;Description automatically generated">
            <a:extLst>
              <a:ext uri="{FF2B5EF4-FFF2-40B4-BE49-F238E27FC236}">
                <a16:creationId xmlns:a16="http://schemas.microsoft.com/office/drawing/2014/main" id="{E815F4B5-459C-6318-69E7-99BF245141E9}"/>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6097" t="10579" r="3659" b="22329"/>
          <a:stretch/>
        </p:blipFill>
        <p:spPr>
          <a:xfrm>
            <a:off x="457200" y="499110"/>
            <a:ext cx="1252490" cy="931164"/>
          </a:xfrm>
          <a:prstGeom prst="rect">
            <a:avLst/>
          </a:prstGeom>
        </p:spPr>
      </p:pic>
      <p:sp>
        <p:nvSpPr>
          <p:cNvPr id="5" name="Slide Number Placeholder 4">
            <a:extLst>
              <a:ext uri="{FF2B5EF4-FFF2-40B4-BE49-F238E27FC236}">
                <a16:creationId xmlns:a16="http://schemas.microsoft.com/office/drawing/2014/main" id="{839C2590-D09B-3F1C-8F29-EEE5DFB1FB6B}"/>
              </a:ext>
            </a:extLst>
          </p:cNvPr>
          <p:cNvSpPr>
            <a:spLocks noGrp="1"/>
          </p:cNvSpPr>
          <p:nvPr>
            <p:ph type="sldNum" sz="quarter" idx="12"/>
          </p:nvPr>
        </p:nvSpPr>
        <p:spPr/>
        <p:txBody>
          <a:bodyPr/>
          <a:lstStyle/>
          <a:p>
            <a:fld id="{BBAB6764-4C08-4C01-8D8B-3F1D8D826E75}" type="slidenum">
              <a:rPr lang="en-US" smtClean="0"/>
              <a:pPr/>
              <a:t>46</a:t>
            </a:fld>
            <a:endParaRPr lang="en-US"/>
          </a:p>
        </p:txBody>
      </p:sp>
    </p:spTree>
    <p:extLst>
      <p:ext uri="{BB962C8B-B14F-4D97-AF65-F5344CB8AC3E}">
        <p14:creationId xmlns:p14="http://schemas.microsoft.com/office/powerpoint/2010/main" val="2775757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2743200"/>
            <a:ext cx="3124200" cy="3891395"/>
          </a:xfrm>
        </p:spPr>
        <p:txBody>
          <a:bodyPr>
            <a:normAutofit/>
          </a:bodyPr>
          <a:lstStyle/>
          <a:p>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Provide financial assistance </a:t>
            </a:r>
          </a:p>
          <a:p>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Tap into existing federal and state available funding</a:t>
            </a:r>
          </a:p>
          <a:p>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Manage Grants</a:t>
            </a:r>
          </a:p>
          <a:p>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Accept donations </a:t>
            </a:r>
          </a:p>
          <a:p>
            <a:pPr marL="0" indent="0">
              <a:buNone/>
            </a:pPr>
            <a:endParaRPr lang="en-US" dirty="0"/>
          </a:p>
          <a:p>
            <a:pPr marL="0" indent="0">
              <a:buNone/>
            </a:pPr>
            <a:endParaRPr lang="en-US" dirty="0"/>
          </a:p>
          <a:p>
            <a:endParaRPr lang="en-US" dirty="0"/>
          </a:p>
          <a:p>
            <a:endParaRPr lang="en-US" dirty="0"/>
          </a:p>
        </p:txBody>
      </p:sp>
      <p:sp>
        <p:nvSpPr>
          <p:cNvPr id="3" name="Title 2"/>
          <p:cNvSpPr>
            <a:spLocks noGrp="1"/>
          </p:cNvSpPr>
          <p:nvPr>
            <p:ph type="title"/>
          </p:nvPr>
        </p:nvSpPr>
        <p:spPr/>
        <p:txBody>
          <a:bodyPr>
            <a:noAutofit/>
          </a:bodyPr>
          <a:lstStyle/>
          <a:p>
            <a:r>
              <a:rPr lang="en-US" sz="3600" b="1" dirty="0"/>
              <a:t>Rising to </a:t>
            </a:r>
            <a:r>
              <a:rPr lang="en-US" sz="3600" b="1" i="1" dirty="0"/>
              <a:t>New O</a:t>
            </a:r>
            <a:r>
              <a:rPr lang="en-US" sz="3600" b="1" dirty="0"/>
              <a:t>pportunities</a:t>
            </a:r>
            <a:br>
              <a:rPr lang="en-US" sz="4000" b="1" dirty="0"/>
            </a:br>
            <a:r>
              <a:rPr lang="en-US" sz="4000" dirty="0"/>
              <a:t>Funding Sources</a:t>
            </a:r>
          </a:p>
        </p:txBody>
      </p:sp>
      <p:pic>
        <p:nvPicPr>
          <p:cNvPr id="8194" name="Picture 2" descr="http://listonberries.files.wordpress.com/2014/06/fundraising-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0400" y="4708148"/>
            <a:ext cx="1981200" cy="2132267"/>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1"/>
          <p:cNvSpPr txBox="1">
            <a:spLocks/>
          </p:cNvSpPr>
          <p:nvPr/>
        </p:nvSpPr>
        <p:spPr>
          <a:xfrm>
            <a:off x="3490546" y="2743200"/>
            <a:ext cx="3505200" cy="3815195"/>
          </a:xfrm>
          <a:prstGeom prst="rect">
            <a:avLst/>
          </a:prstGeom>
        </p:spPr>
        <p:txBody>
          <a:bodyPr vert="horz" lIns="91440" tIns="45720" rIns="91440" bIns="45720" rtlCol="0">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Fundraisers (tree and flower sales, sell ads in newsletters, etc.) </a:t>
            </a:r>
          </a:p>
          <a:p>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Acquire property, receive income from property</a:t>
            </a:r>
          </a:p>
          <a:p>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Purchase soil conservation equipment and rent to landowners</a:t>
            </a:r>
          </a:p>
          <a:p>
            <a:endParaRPr lang="en-US" dirty="0"/>
          </a:p>
          <a:p>
            <a:endParaRPr lang="en-US" dirty="0"/>
          </a:p>
          <a:p>
            <a:endParaRPr lang="en-US" dirty="0"/>
          </a:p>
          <a:p>
            <a:pPr marL="0" indent="0">
              <a:buFont typeface="Symbol" pitchFamily="18" charset="2"/>
              <a:buNone/>
            </a:pPr>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A50578F5-F4F3-D7B1-340C-3D09E9BA861E}"/>
              </a:ext>
            </a:extLst>
          </p:cNvPr>
          <p:cNvSpPr>
            <a:spLocks noGrp="1"/>
          </p:cNvSpPr>
          <p:nvPr>
            <p:ph type="sldNum" sz="quarter" idx="12"/>
          </p:nvPr>
        </p:nvSpPr>
        <p:spPr/>
        <p:txBody>
          <a:bodyPr/>
          <a:lstStyle/>
          <a:p>
            <a:fld id="{BBAB6764-4C08-4C01-8D8B-3F1D8D826E75}" type="slidenum">
              <a:rPr lang="en-US" smtClean="0"/>
              <a:pPr/>
              <a:t>47</a:t>
            </a:fld>
            <a:endParaRPr lang="en-US"/>
          </a:p>
        </p:txBody>
      </p:sp>
      <p:pic>
        <p:nvPicPr>
          <p:cNvPr id="5" name="Picture 4" descr="A logo of a state&#10;&#10;Description automatically generated">
            <a:extLst>
              <a:ext uri="{FF2B5EF4-FFF2-40B4-BE49-F238E27FC236}">
                <a16:creationId xmlns:a16="http://schemas.microsoft.com/office/drawing/2014/main" id="{28C9620D-99B4-382A-061D-E6A376001DA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097" t="10579" r="3659" b="22329"/>
          <a:stretch/>
        </p:blipFill>
        <p:spPr>
          <a:xfrm>
            <a:off x="457200" y="499110"/>
            <a:ext cx="1252490" cy="931164"/>
          </a:xfrm>
          <a:prstGeom prst="rect">
            <a:avLst/>
          </a:prstGeom>
        </p:spPr>
      </p:pic>
    </p:spTree>
    <p:extLst>
      <p:ext uri="{BB962C8B-B14F-4D97-AF65-F5344CB8AC3E}">
        <p14:creationId xmlns:p14="http://schemas.microsoft.com/office/powerpoint/2010/main" val="30386329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1" y="2209800"/>
            <a:ext cx="4495800" cy="4191000"/>
          </a:xfrm>
        </p:spPr>
        <p:txBody>
          <a:bodyPr>
            <a:normAutofit fontScale="92500"/>
          </a:bodyPr>
          <a:lstStyle/>
          <a:p>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Call, e-mail and mail letters to your legislators</a:t>
            </a:r>
          </a:p>
          <a:p>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Invite legislators to commissioner meetings and district activities</a:t>
            </a:r>
          </a:p>
          <a:p>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Hold a legislative meeting, tour of the office for legislators</a:t>
            </a:r>
          </a:p>
          <a:p>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Attend the annual commissioner legislative event in Des Moines, </a:t>
            </a:r>
            <a:r>
              <a:rPr lang="en-US" i="1" dirty="0">
                <a:solidFill>
                  <a:schemeClr val="tx1"/>
                </a:solidFill>
                <a:latin typeface="Calibri" panose="020F0502020204030204" pitchFamily="34" charset="0"/>
                <a:ea typeface="Calibri" panose="020F0502020204030204" pitchFamily="34" charset="0"/>
                <a:cs typeface="Calibri" panose="020F0502020204030204" pitchFamily="34" charset="0"/>
              </a:rPr>
              <a:t>Iowa Conservation Partnership Day </a:t>
            </a:r>
          </a:p>
          <a:p>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Cultivate a relationship with your legislators</a:t>
            </a:r>
          </a:p>
          <a:p>
            <a:endParaRPr lang="en-US" dirty="0"/>
          </a:p>
          <a:p>
            <a:endParaRPr lang="en-US" dirty="0"/>
          </a:p>
          <a:p>
            <a:endParaRPr lang="en-US" dirty="0"/>
          </a:p>
          <a:p>
            <a:pPr marL="0" indent="0">
              <a:buNone/>
            </a:pPr>
            <a:endParaRPr lang="en-US" dirty="0"/>
          </a:p>
          <a:p>
            <a:endParaRPr lang="en-US" dirty="0"/>
          </a:p>
          <a:p>
            <a:endParaRPr lang="en-US" dirty="0"/>
          </a:p>
        </p:txBody>
      </p:sp>
      <p:sp>
        <p:nvSpPr>
          <p:cNvPr id="3" name="Title 2"/>
          <p:cNvSpPr>
            <a:spLocks noGrp="1"/>
          </p:cNvSpPr>
          <p:nvPr>
            <p:ph type="title"/>
          </p:nvPr>
        </p:nvSpPr>
        <p:spPr/>
        <p:txBody>
          <a:bodyPr>
            <a:noAutofit/>
          </a:bodyPr>
          <a:lstStyle/>
          <a:p>
            <a:r>
              <a:rPr lang="en-US" sz="4000" b="1" dirty="0"/>
              <a:t>R     Rising to </a:t>
            </a:r>
            <a:r>
              <a:rPr lang="en-US" sz="4000" b="1" i="1" dirty="0"/>
              <a:t>New</a:t>
            </a:r>
            <a:r>
              <a:rPr lang="en-US" sz="4000" b="1" dirty="0"/>
              <a:t> Opportunities</a:t>
            </a:r>
            <a:br>
              <a:rPr lang="en-US" sz="4000" b="1" dirty="0"/>
            </a:br>
            <a:r>
              <a:rPr lang="en-US" sz="4000" dirty="0"/>
              <a:t>Policy Engagement</a:t>
            </a:r>
          </a:p>
        </p:txBody>
      </p:sp>
      <p:pic>
        <p:nvPicPr>
          <p:cNvPr id="5124" name="Picture 4" descr="http://theiowarepublican.com/wp-content/uploads/2013/04/Iowa-Capit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3276600"/>
            <a:ext cx="3654744" cy="243840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3B48DA8E-4894-878D-8092-ECEFA7CB043C}"/>
              </a:ext>
            </a:extLst>
          </p:cNvPr>
          <p:cNvSpPr>
            <a:spLocks noGrp="1"/>
          </p:cNvSpPr>
          <p:nvPr>
            <p:ph type="sldNum" sz="quarter" idx="12"/>
          </p:nvPr>
        </p:nvSpPr>
        <p:spPr/>
        <p:txBody>
          <a:bodyPr/>
          <a:lstStyle/>
          <a:p>
            <a:fld id="{BBAB6764-4C08-4C01-8D8B-3F1D8D826E75}" type="slidenum">
              <a:rPr lang="en-US" smtClean="0"/>
              <a:pPr/>
              <a:t>48</a:t>
            </a:fld>
            <a:endParaRPr lang="en-US"/>
          </a:p>
        </p:txBody>
      </p:sp>
      <p:pic>
        <p:nvPicPr>
          <p:cNvPr id="5" name="Picture 4" descr="A logo of a state&#10;&#10;Description automatically generated">
            <a:extLst>
              <a:ext uri="{FF2B5EF4-FFF2-40B4-BE49-F238E27FC236}">
                <a16:creationId xmlns:a16="http://schemas.microsoft.com/office/drawing/2014/main" id="{79CEC98B-9BAD-B10E-DB6D-1B9793A1791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097" t="10579" r="3659" b="22329"/>
          <a:stretch/>
        </p:blipFill>
        <p:spPr>
          <a:xfrm>
            <a:off x="457200" y="499110"/>
            <a:ext cx="1252490" cy="931164"/>
          </a:xfrm>
          <a:prstGeom prst="rect">
            <a:avLst/>
          </a:prstGeom>
        </p:spPr>
      </p:pic>
    </p:spTree>
    <p:extLst>
      <p:ext uri="{BB962C8B-B14F-4D97-AF65-F5344CB8AC3E}">
        <p14:creationId xmlns:p14="http://schemas.microsoft.com/office/powerpoint/2010/main" val="209443403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90FFE1B-2BA6-20B9-F7A9-3ED5B31ECA93}"/>
              </a:ext>
            </a:extLst>
          </p:cNvPr>
          <p:cNvSpPr>
            <a:spLocks noGrp="1"/>
          </p:cNvSpPr>
          <p:nvPr>
            <p:ph idx="1"/>
          </p:nvPr>
        </p:nvSpPr>
        <p:spPr/>
        <p:txBody>
          <a:bodyPr>
            <a:normAutofit fontScale="70000" lnSpcReduction="20000"/>
          </a:bodyPr>
          <a:lstStyle/>
          <a:p>
            <a:pPr marL="0" indent="0">
              <a:buNone/>
            </a:pPr>
            <a:r>
              <a:rPr lang="en-US" sz="5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“If we were truly driven by the need to feed the world, we would be cognizant of the long term need to maintain soil and water resources so that we could sustain our noble intent.”  </a:t>
            </a:r>
          </a:p>
          <a:p>
            <a:endPar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endPar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sz="2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Richard Cruse, Agronomy Professor, Iowa State University</a:t>
            </a:r>
          </a:p>
          <a:p>
            <a:endParaRPr lang="en-US" dirty="0"/>
          </a:p>
        </p:txBody>
      </p:sp>
      <p:sp>
        <p:nvSpPr>
          <p:cNvPr id="4" name="Title 3">
            <a:extLst>
              <a:ext uri="{FF2B5EF4-FFF2-40B4-BE49-F238E27FC236}">
                <a16:creationId xmlns:a16="http://schemas.microsoft.com/office/drawing/2014/main" id="{DC6712C2-7FDB-7B1D-B1FC-F6F4EABA1FD9}"/>
              </a:ext>
            </a:extLst>
          </p:cNvPr>
          <p:cNvSpPr>
            <a:spLocks noGrp="1"/>
          </p:cNvSpPr>
          <p:nvPr>
            <p:ph type="title"/>
          </p:nvPr>
        </p:nvSpPr>
        <p:spPr/>
        <p:txBody>
          <a:bodyPr>
            <a:normAutofit/>
          </a:bodyPr>
          <a:lstStyle/>
          <a:p>
            <a:r>
              <a:rPr lang="en-US" sz="3600" dirty="0"/>
              <a:t>L       Leave a Legacy of Your Work</a:t>
            </a:r>
          </a:p>
        </p:txBody>
      </p:sp>
      <p:pic>
        <p:nvPicPr>
          <p:cNvPr id="7" name="Picture 6" descr="A logo of a state&#10;&#10;Description automatically generated">
            <a:extLst>
              <a:ext uri="{FF2B5EF4-FFF2-40B4-BE49-F238E27FC236}">
                <a16:creationId xmlns:a16="http://schemas.microsoft.com/office/drawing/2014/main" id="{E43416E3-ADB1-C34F-DEC8-BD2F4D39074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097" t="10579" r="3659" b="22329"/>
          <a:stretch/>
        </p:blipFill>
        <p:spPr>
          <a:xfrm>
            <a:off x="762000" y="499110"/>
            <a:ext cx="1252490" cy="931164"/>
          </a:xfrm>
          <a:prstGeom prst="rect">
            <a:avLst/>
          </a:prstGeom>
        </p:spPr>
      </p:pic>
      <p:sp>
        <p:nvSpPr>
          <p:cNvPr id="3" name="Slide Number Placeholder 2">
            <a:extLst>
              <a:ext uri="{FF2B5EF4-FFF2-40B4-BE49-F238E27FC236}">
                <a16:creationId xmlns:a16="http://schemas.microsoft.com/office/drawing/2014/main" id="{A9D37892-2A2B-BE80-6D8C-B085B7CBC93A}"/>
              </a:ext>
            </a:extLst>
          </p:cNvPr>
          <p:cNvSpPr>
            <a:spLocks noGrp="1"/>
          </p:cNvSpPr>
          <p:nvPr>
            <p:ph type="sldNum" sz="quarter" idx="12"/>
          </p:nvPr>
        </p:nvSpPr>
        <p:spPr/>
        <p:txBody>
          <a:bodyPr/>
          <a:lstStyle/>
          <a:p>
            <a:fld id="{BBAB6764-4C08-4C01-8D8B-3F1D8D826E75}" type="slidenum">
              <a:rPr lang="en-US" smtClean="0"/>
              <a:pPr/>
              <a:t>49</a:t>
            </a:fld>
            <a:endParaRPr lang="en-US"/>
          </a:p>
        </p:txBody>
      </p:sp>
    </p:spTree>
    <p:extLst>
      <p:ext uri="{BB962C8B-B14F-4D97-AF65-F5344CB8AC3E}">
        <p14:creationId xmlns:p14="http://schemas.microsoft.com/office/powerpoint/2010/main" val="33325294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B74B60-AD0E-0919-EA6C-F31B14A78DB4}"/>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0EF19EF-E432-60CA-68F1-4FA642EDDD73}"/>
              </a:ext>
            </a:extLst>
          </p:cNvPr>
          <p:cNvSpPr>
            <a:spLocks noGrp="1"/>
          </p:cNvSpPr>
          <p:nvPr>
            <p:ph idx="1"/>
          </p:nvPr>
        </p:nvSpPr>
        <p:spPr>
          <a:xfrm>
            <a:off x="228600" y="2133600"/>
            <a:ext cx="5562600" cy="4876800"/>
          </a:xfrm>
        </p:spPr>
        <p:txBody>
          <a:bodyPr>
            <a:noAutofit/>
          </a:bodyPr>
          <a:lstStyle/>
          <a:p>
            <a:r>
              <a:rPr lang="en-US" sz="1800" b="1" dirty="0">
                <a:latin typeface="Calibri" panose="020F0502020204030204" pitchFamily="34" charset="0"/>
                <a:cs typeface="Calibri" panose="020F0502020204030204" pitchFamily="34" charset="0"/>
              </a:rPr>
              <a:t>1935: </a:t>
            </a:r>
            <a:r>
              <a:rPr lang="en-US" sz="1800" dirty="0">
                <a:latin typeface="Calibri" panose="020F0502020204030204" pitchFamily="34" charset="0"/>
                <a:cs typeface="Calibri" panose="020F0502020204030204" pitchFamily="34" charset="0"/>
              </a:rPr>
              <a:t>Bennett presents to congressional subcommittee in favor of Public Law 46: The Soil Conservation Act</a:t>
            </a:r>
          </a:p>
          <a:p>
            <a:r>
              <a:rPr lang="en-US" sz="1800" dirty="0">
                <a:latin typeface="Calibri" panose="020F0502020204030204" pitchFamily="34" charset="0"/>
                <a:cs typeface="Calibri" panose="020F0502020204030204" pitchFamily="34" charset="0"/>
              </a:rPr>
              <a:t>Bennett known for evangelical zeal; real showman</a:t>
            </a:r>
          </a:p>
          <a:p>
            <a:r>
              <a:rPr lang="en-US" sz="1800" dirty="0">
                <a:latin typeface="Calibri" panose="020F0502020204030204" pitchFamily="34" charset="0"/>
                <a:cs typeface="Calibri" panose="020F0502020204030204" pitchFamily="34" charset="0"/>
              </a:rPr>
              <a:t>Timed presentation to congressional subcommittee to coincide with arrival of great dust storm in D.C.</a:t>
            </a:r>
          </a:p>
          <a:p>
            <a:r>
              <a:rPr lang="en-US" sz="1800" b="1" dirty="0">
                <a:latin typeface="Calibri" panose="020F0502020204030204" pitchFamily="34" charset="0"/>
                <a:cs typeface="Calibri" panose="020F0502020204030204" pitchFamily="34" charset="0"/>
              </a:rPr>
              <a:t>“Gentleman, Get ready--here comes Oklahoma</a:t>
            </a:r>
            <a:r>
              <a:rPr lang="en-US" sz="1800" dirty="0">
                <a:latin typeface="Calibri" panose="020F0502020204030204" pitchFamily="34" charset="0"/>
                <a:cs typeface="Calibri" panose="020F0502020204030204" pitchFamily="34" charset="0"/>
              </a:rPr>
              <a:t>” </a:t>
            </a:r>
          </a:p>
          <a:p>
            <a:r>
              <a:rPr lang="en-US" sz="1800" dirty="0">
                <a:latin typeface="Calibri" panose="020F0502020204030204" pitchFamily="34" charset="0"/>
                <a:cs typeface="Calibri" panose="020F0502020204030204" pitchFamily="34" charset="0"/>
              </a:rPr>
              <a:t>Passed by Congress, President FDR signed same year</a:t>
            </a:r>
          </a:p>
          <a:p>
            <a:r>
              <a:rPr lang="en-US" sz="1800" dirty="0">
                <a:latin typeface="Calibri" panose="020F0502020204030204" pitchFamily="34" charset="0"/>
                <a:cs typeface="Calibri" panose="020F0502020204030204" pitchFamily="34" charset="0"/>
              </a:rPr>
              <a:t>Established Soil Conservation Service as permanent agency within USDA, now NRCS - Bennett first chief</a:t>
            </a:r>
          </a:p>
          <a:p>
            <a:r>
              <a:rPr lang="en-US" sz="1800" b="1" dirty="0">
                <a:latin typeface="Calibri" panose="020F0502020204030204" pitchFamily="34" charset="0"/>
                <a:cs typeface="Calibri" panose="020F0502020204030204" pitchFamily="34" charset="0"/>
              </a:rPr>
              <a:t>First constitutional act in the history of this or any other nation that sought to control and prevent soil erosion, flooding, and other threats to natural resources</a:t>
            </a:r>
          </a:p>
        </p:txBody>
      </p:sp>
      <p:sp>
        <p:nvSpPr>
          <p:cNvPr id="3" name="Title 2">
            <a:extLst>
              <a:ext uri="{FF2B5EF4-FFF2-40B4-BE49-F238E27FC236}">
                <a16:creationId xmlns:a16="http://schemas.microsoft.com/office/drawing/2014/main" id="{FDEBC39F-2650-66B5-3A50-288408A20518}"/>
              </a:ext>
            </a:extLst>
          </p:cNvPr>
          <p:cNvSpPr>
            <a:spLocks noGrp="1"/>
          </p:cNvSpPr>
          <p:nvPr>
            <p:ph type="title"/>
          </p:nvPr>
        </p:nvSpPr>
        <p:spPr/>
        <p:txBody>
          <a:bodyPr>
            <a:normAutofit fontScale="90000"/>
          </a:bodyPr>
          <a:lstStyle/>
          <a:p>
            <a:r>
              <a:rPr lang="en-US" b="1" dirty="0">
                <a:latin typeface="Calibri" panose="020F0502020204030204" pitchFamily="34" charset="0"/>
                <a:cs typeface="Calibri" panose="020F0502020204030204" pitchFamily="34" charset="0"/>
              </a:rPr>
              <a:t>Story of Soil &amp; Water Conservation</a:t>
            </a:r>
            <a:br>
              <a:rPr lang="en-US" b="1"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Soil Conservation Act</a:t>
            </a:r>
          </a:p>
        </p:txBody>
      </p:sp>
      <p:pic>
        <p:nvPicPr>
          <p:cNvPr id="31746" name="Picture 2" descr="http://voices.washingtonpost.com/capitalweathergang/images/dust-bowl1.jpg">
            <a:extLst>
              <a:ext uri="{FF2B5EF4-FFF2-40B4-BE49-F238E27FC236}">
                <a16:creationId xmlns:a16="http://schemas.microsoft.com/office/drawing/2014/main" id="{4F594AFE-A653-7E46-0C79-D3A0E129D50A}"/>
              </a:ext>
            </a:extLst>
          </p:cNvPr>
          <p:cNvPicPr>
            <a:picLocks noChangeAspect="1" noChangeArrowheads="1"/>
          </p:cNvPicPr>
          <p:nvPr/>
        </p:nvPicPr>
        <p:blipFill>
          <a:blip r:embed="rId3" cstate="print"/>
          <a:srcRect/>
          <a:stretch>
            <a:fillRect/>
          </a:stretch>
        </p:blipFill>
        <p:spPr bwMode="auto">
          <a:xfrm>
            <a:off x="5791200" y="2667000"/>
            <a:ext cx="2997971" cy="3124200"/>
          </a:xfrm>
          <a:prstGeom prst="rect">
            <a:avLst/>
          </a:prstGeom>
          <a:noFill/>
        </p:spPr>
      </p:pic>
      <p:sp>
        <p:nvSpPr>
          <p:cNvPr id="4" name="Slide Number Placeholder 3">
            <a:extLst>
              <a:ext uri="{FF2B5EF4-FFF2-40B4-BE49-F238E27FC236}">
                <a16:creationId xmlns:a16="http://schemas.microsoft.com/office/drawing/2014/main" id="{F15097BC-8996-3145-C74D-0E9B2A70F2CC}"/>
              </a:ext>
            </a:extLst>
          </p:cNvPr>
          <p:cNvSpPr>
            <a:spLocks noGrp="1"/>
          </p:cNvSpPr>
          <p:nvPr>
            <p:ph type="sldNum" sz="quarter" idx="12"/>
          </p:nvPr>
        </p:nvSpPr>
        <p:spPr/>
        <p:txBody>
          <a:bodyPr/>
          <a:lstStyle/>
          <a:p>
            <a:fld id="{BBAB6764-4C08-4C01-8D8B-3F1D8D826E75}" type="slidenum">
              <a:rPr lang="en-US" smtClean="0"/>
              <a:pPr/>
              <a:t>5</a:t>
            </a:fld>
            <a:endParaRPr lang="en-US"/>
          </a:p>
        </p:txBody>
      </p:sp>
    </p:spTree>
    <p:extLst>
      <p:ext uri="{BB962C8B-B14F-4D97-AF65-F5344CB8AC3E}">
        <p14:creationId xmlns:p14="http://schemas.microsoft.com/office/powerpoint/2010/main" val="146301024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2DD0B7-F82F-B1D9-1A83-EE48D7F182C3}"/>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6F2EAF1-FE1A-DC89-87B3-4E0F2FE006D6}"/>
              </a:ext>
            </a:extLst>
          </p:cNvPr>
          <p:cNvSpPr>
            <a:spLocks noGrp="1"/>
          </p:cNvSpPr>
          <p:nvPr>
            <p:ph idx="1"/>
          </p:nvPr>
        </p:nvSpPr>
        <p:spPr>
          <a:xfrm>
            <a:off x="381000" y="2514600"/>
            <a:ext cx="7848600" cy="3276600"/>
          </a:xfrm>
        </p:spPr>
        <p:txBody>
          <a:bodyPr>
            <a:normAutofit fontScale="25000" lnSpcReduction="20000"/>
          </a:bodyPr>
          <a:lstStyle/>
          <a:p>
            <a:pPr marL="0" indent="0" algn="ctr">
              <a:buNone/>
            </a:pPr>
            <a:endParaRPr lang="en-US" sz="7000" b="1" dirty="0"/>
          </a:p>
          <a:p>
            <a:pPr marL="0" indent="0" algn="ctr">
              <a:buNone/>
            </a:pPr>
            <a:r>
              <a:rPr lang="en-US" sz="17600" b="1" dirty="0">
                <a:latin typeface="Calibri" panose="020F0502020204030204" pitchFamily="34" charset="0"/>
                <a:ea typeface="Calibri" panose="020F0502020204030204" pitchFamily="34" charset="0"/>
                <a:cs typeface="Calibri" panose="020F0502020204030204" pitchFamily="34" charset="0"/>
              </a:rPr>
              <a:t>     CDI Executive Director</a:t>
            </a:r>
          </a:p>
          <a:p>
            <a:pPr marL="914400" lvl="3" indent="0">
              <a:buNone/>
            </a:pPr>
            <a:r>
              <a:rPr lang="en-US" sz="17600" b="1" dirty="0">
                <a:latin typeface="Calibri" panose="020F0502020204030204" pitchFamily="34" charset="0"/>
                <a:ea typeface="Calibri" panose="020F0502020204030204" pitchFamily="34" charset="0"/>
                <a:cs typeface="Calibri" panose="020F0502020204030204" pitchFamily="34" charset="0"/>
              </a:rPr>
              <a:t>       		Dien Judge</a:t>
            </a:r>
          </a:p>
          <a:p>
            <a:pPr marL="914400" lvl="3" indent="0">
              <a:buNone/>
            </a:pPr>
            <a:r>
              <a:rPr lang="en-US" sz="17600" b="1" dirty="0">
                <a:latin typeface="Calibri" panose="020F0502020204030204" pitchFamily="34" charset="0"/>
                <a:ea typeface="Calibri" panose="020F0502020204030204" pitchFamily="34" charset="0"/>
                <a:cs typeface="Calibri" panose="020F0502020204030204" pitchFamily="34" charset="0"/>
              </a:rPr>
              <a:t>            (515) 289-8300</a:t>
            </a:r>
          </a:p>
          <a:p>
            <a:pPr marL="914400" lvl="3" indent="0">
              <a:buNone/>
            </a:pPr>
            <a:r>
              <a:rPr lang="en-US" sz="17600" b="1" dirty="0">
                <a:latin typeface="Calibri" panose="020F0502020204030204" pitchFamily="34" charset="0"/>
                <a:ea typeface="Calibri" panose="020F0502020204030204" pitchFamily="34" charset="0"/>
                <a:cs typeface="Calibri" panose="020F0502020204030204" pitchFamily="34" charset="0"/>
              </a:rPr>
              <a:t>          </a:t>
            </a:r>
            <a:r>
              <a:rPr lang="en-US" sz="17600" b="1" dirty="0">
                <a:solidFill>
                  <a:srgbClr val="FFC000"/>
                </a:solidFill>
                <a:latin typeface="Calibri" panose="020F0502020204030204" pitchFamily="34" charset="0"/>
                <a:ea typeface="Calibri" panose="020F0502020204030204" pitchFamily="34" charset="0"/>
                <a:cs typeface="Calibri" panose="020F0502020204030204" pitchFamily="34" charset="0"/>
              </a:rPr>
              <a:t>www.cdiowa.org</a:t>
            </a:r>
          </a:p>
          <a:p>
            <a:pPr marL="914400" lvl="3" indent="0">
              <a:buNone/>
            </a:pPr>
            <a:r>
              <a:rPr lang="en-US" sz="17600" u="sng" dirty="0">
                <a:solidFill>
                  <a:srgbClr val="00B050"/>
                </a:solidFill>
                <a:hlinkClick r:id="rId3"/>
              </a:rPr>
              <a:t>   </a:t>
            </a:r>
            <a:endParaRPr lang="en-US" sz="17600" b="1" dirty="0"/>
          </a:p>
          <a:p>
            <a:endParaRPr lang="en-US" sz="2400" dirty="0">
              <a:solidFill>
                <a:srgbClr val="00B050"/>
              </a:solidFill>
            </a:endParaRPr>
          </a:p>
        </p:txBody>
      </p:sp>
      <p:sp>
        <p:nvSpPr>
          <p:cNvPr id="3" name="Title 2">
            <a:extLst>
              <a:ext uri="{FF2B5EF4-FFF2-40B4-BE49-F238E27FC236}">
                <a16:creationId xmlns:a16="http://schemas.microsoft.com/office/drawing/2014/main" id="{72E31129-1E44-90AA-3B13-B5A2E6454737}"/>
              </a:ext>
            </a:extLst>
          </p:cNvPr>
          <p:cNvSpPr>
            <a:spLocks noGrp="1"/>
          </p:cNvSpPr>
          <p:nvPr>
            <p:ph type="title"/>
          </p:nvPr>
        </p:nvSpPr>
        <p:spPr>
          <a:xfrm>
            <a:off x="1524000" y="365126"/>
            <a:ext cx="6991350" cy="1325563"/>
          </a:xfrm>
        </p:spPr>
        <p:txBody>
          <a:bodyPr>
            <a:normAutofit fontScale="90000"/>
          </a:bodyPr>
          <a:lstStyle/>
          <a:p>
            <a:r>
              <a:rPr lang="en-US" b="1" dirty="0"/>
              <a:t>What’s needed?</a:t>
            </a:r>
            <a:br>
              <a:rPr lang="en-US" b="1" dirty="0"/>
            </a:br>
            <a:r>
              <a:rPr lang="en-US" b="1" dirty="0"/>
              <a:t>Call CDI</a:t>
            </a:r>
          </a:p>
        </p:txBody>
      </p:sp>
      <p:pic>
        <p:nvPicPr>
          <p:cNvPr id="5" name="Picture 4" descr="A logo of a state&#10;&#10;Description automatically generated">
            <a:extLst>
              <a:ext uri="{FF2B5EF4-FFF2-40B4-BE49-F238E27FC236}">
                <a16:creationId xmlns:a16="http://schemas.microsoft.com/office/drawing/2014/main" id="{DD7AB24A-A155-5FDA-8008-95B182BFDB0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097" t="10579" r="3659" b="22329"/>
          <a:stretch/>
        </p:blipFill>
        <p:spPr>
          <a:xfrm>
            <a:off x="762000" y="523425"/>
            <a:ext cx="1252490" cy="931164"/>
          </a:xfrm>
          <a:prstGeom prst="rect">
            <a:avLst/>
          </a:prstGeom>
        </p:spPr>
      </p:pic>
      <p:sp>
        <p:nvSpPr>
          <p:cNvPr id="4" name="Slide Number Placeholder 3">
            <a:extLst>
              <a:ext uri="{FF2B5EF4-FFF2-40B4-BE49-F238E27FC236}">
                <a16:creationId xmlns:a16="http://schemas.microsoft.com/office/drawing/2014/main" id="{DE233F09-3AF1-4213-8F14-9A2D3CCC3317}"/>
              </a:ext>
            </a:extLst>
          </p:cNvPr>
          <p:cNvSpPr>
            <a:spLocks noGrp="1"/>
          </p:cNvSpPr>
          <p:nvPr>
            <p:ph type="sldNum" sz="quarter" idx="12"/>
          </p:nvPr>
        </p:nvSpPr>
        <p:spPr/>
        <p:txBody>
          <a:bodyPr/>
          <a:lstStyle/>
          <a:p>
            <a:fld id="{BBAB6764-4C08-4C01-8D8B-3F1D8D826E75}" type="slidenum">
              <a:rPr lang="en-US" smtClean="0"/>
              <a:pPr/>
              <a:t>50</a:t>
            </a:fld>
            <a:endParaRPr lang="en-US"/>
          </a:p>
        </p:txBody>
      </p:sp>
    </p:spTree>
    <p:extLst>
      <p:ext uri="{BB962C8B-B14F-4D97-AF65-F5344CB8AC3E}">
        <p14:creationId xmlns:p14="http://schemas.microsoft.com/office/powerpoint/2010/main" val="1270114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p:cNvSpPr>
          <p:nvPr/>
        </p:nvSpPr>
        <p:spPr>
          <a:xfrm>
            <a:off x="457200" y="3383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ct val="90000"/>
              </a:lnSpc>
              <a:spcAft>
                <a:spcPts val="600"/>
              </a:spcAft>
            </a:pPr>
            <a:r>
              <a:rPr lang="en-US" sz="4000" b="1" dirty="0">
                <a:latin typeface="Calibri" panose="020F0502020204030204" pitchFamily="34" charset="0"/>
                <a:cs typeface="Calibri" panose="020F0502020204030204" pitchFamily="34" charset="0"/>
              </a:rPr>
              <a:t>Story of Soil &amp; Water Conservation</a:t>
            </a:r>
            <a:br>
              <a:rPr lang="en-US" sz="4100" b="1" kern="1200" dirty="0">
                <a:latin typeface="Calibri" panose="020F0502020204030204" pitchFamily="34" charset="0"/>
                <a:cs typeface="Calibri" panose="020F0502020204030204" pitchFamily="34" charset="0"/>
              </a:rPr>
            </a:br>
            <a:r>
              <a:rPr lang="en-US" sz="3600" kern="1200" dirty="0">
                <a:latin typeface="Calibri" panose="020F0502020204030204" pitchFamily="34" charset="0"/>
                <a:cs typeface="Calibri" panose="020F0502020204030204" pitchFamily="34" charset="0"/>
              </a:rPr>
              <a:t>Iowa’s Story: Conservation Cost Share</a:t>
            </a:r>
          </a:p>
        </p:txBody>
      </p:sp>
      <p:sp>
        <p:nvSpPr>
          <p:cNvPr id="2" name="Content Placeholder 1"/>
          <p:cNvSpPr>
            <a:spLocks noGrp="1"/>
          </p:cNvSpPr>
          <p:nvPr>
            <p:ph sz="half" idx="1"/>
          </p:nvPr>
        </p:nvSpPr>
        <p:spPr/>
        <p:txBody>
          <a:bodyPr vert="horz" lIns="91440" tIns="45720" rIns="91440" bIns="45720" rtlCol="0">
            <a:normAutofit fontScale="92500"/>
          </a:bodyPr>
          <a:lstStyle/>
          <a:p>
            <a:pPr>
              <a:lnSpc>
                <a:spcPct val="90000"/>
              </a:lnSpc>
            </a:pPr>
            <a:endParaRPr lang="en-US" sz="1900" b="1" dirty="0"/>
          </a:p>
          <a:p>
            <a:pPr>
              <a:lnSpc>
                <a:spcPct val="90000"/>
              </a:lnSpc>
            </a:pPr>
            <a:r>
              <a:rPr lang="en-US" b="1" dirty="0">
                <a:latin typeface="Calibri" panose="020F0502020204030204" pitchFamily="34" charset="0"/>
                <a:cs typeface="Calibri" panose="020F0502020204030204" pitchFamily="34" charset="0"/>
              </a:rPr>
              <a:t>1950: </a:t>
            </a:r>
            <a:r>
              <a:rPr lang="en-US" dirty="0">
                <a:latin typeface="Calibri" panose="020F0502020204030204" pitchFamily="34" charset="0"/>
                <a:cs typeface="Calibri" panose="020F0502020204030204" pitchFamily="34" charset="0"/>
              </a:rPr>
              <a:t>Iowa Legislature made available first tax money for conservation work        </a:t>
            </a:r>
          </a:p>
          <a:p>
            <a:pPr>
              <a:lnSpc>
                <a:spcPct val="90000"/>
              </a:lnSpc>
            </a:pPr>
            <a:endParaRPr lang="en-US" dirty="0">
              <a:latin typeface="Calibri" panose="020F0502020204030204" pitchFamily="34" charset="0"/>
              <a:cs typeface="Calibri" panose="020F0502020204030204" pitchFamily="34" charset="0"/>
            </a:endParaRPr>
          </a:p>
          <a:p>
            <a:pPr>
              <a:lnSpc>
                <a:spcPct val="90000"/>
              </a:lnSpc>
            </a:pPr>
            <a:r>
              <a:rPr lang="en-US" b="1" dirty="0">
                <a:latin typeface="Calibri" panose="020F0502020204030204" pitchFamily="34" charset="0"/>
                <a:cs typeface="Calibri" panose="020F0502020204030204" pitchFamily="34" charset="0"/>
              </a:rPr>
              <a:t>1973: </a:t>
            </a:r>
            <a:r>
              <a:rPr lang="en-US" dirty="0">
                <a:latin typeface="Calibri" panose="020F0502020204030204" pitchFamily="34" charset="0"/>
                <a:cs typeface="Calibri" panose="020F0502020204030204" pitchFamily="34" charset="0"/>
              </a:rPr>
              <a:t>Iowa becomes the </a:t>
            </a:r>
            <a:r>
              <a:rPr lang="en-US" b="1" dirty="0">
                <a:latin typeface="Calibri" panose="020F0502020204030204" pitchFamily="34" charset="0"/>
                <a:cs typeface="Calibri" panose="020F0502020204030204" pitchFamily="34" charset="0"/>
              </a:rPr>
              <a:t>first</a:t>
            </a:r>
            <a:r>
              <a:rPr lang="en-US" dirty="0">
                <a:latin typeface="Calibri" panose="020F0502020204030204" pitchFamily="34" charset="0"/>
                <a:cs typeface="Calibri" panose="020F0502020204030204" pitchFamily="34" charset="0"/>
              </a:rPr>
              <a:t> in nation to appropriate state cost share funds for conservation</a:t>
            </a:r>
          </a:p>
          <a:p>
            <a:pPr marL="0" indent="0">
              <a:lnSpc>
                <a:spcPct val="90000"/>
              </a:lnSpc>
              <a:buNone/>
            </a:pPr>
            <a:r>
              <a:rPr lang="en-US" dirty="0">
                <a:latin typeface="Calibri" panose="020F0502020204030204" pitchFamily="34" charset="0"/>
                <a:cs typeface="Calibri" panose="020F0502020204030204" pitchFamily="34" charset="0"/>
              </a:rPr>
              <a:t>                      </a:t>
            </a:r>
          </a:p>
          <a:p>
            <a:pPr>
              <a:lnSpc>
                <a:spcPct val="90000"/>
              </a:lnSpc>
            </a:pPr>
            <a:r>
              <a:rPr lang="en-US" b="1" dirty="0">
                <a:latin typeface="Calibri" panose="020F0502020204030204" pitchFamily="34" charset="0"/>
                <a:cs typeface="Calibri" panose="020F0502020204030204" pitchFamily="34" charset="0"/>
              </a:rPr>
              <a:t>2025:  </a:t>
            </a:r>
            <a:r>
              <a:rPr lang="en-US" dirty="0">
                <a:latin typeface="Calibri" panose="020F0502020204030204" pitchFamily="34" charset="0"/>
                <a:cs typeface="Calibri" panose="020F0502020204030204" pitchFamily="34" charset="0"/>
              </a:rPr>
              <a:t>Cost share has been available </a:t>
            </a:r>
            <a:r>
              <a:rPr lang="en-US" b="1" dirty="0">
                <a:latin typeface="Calibri" panose="020F0502020204030204" pitchFamily="34" charset="0"/>
                <a:cs typeface="Calibri" panose="020F0502020204030204" pitchFamily="34" charset="0"/>
              </a:rPr>
              <a:t>for more than 50 years</a:t>
            </a:r>
            <a:endParaRPr lang="en-US" b="1" i="1" dirty="0">
              <a:latin typeface="Calibri" panose="020F0502020204030204" pitchFamily="34" charset="0"/>
              <a:cs typeface="Calibri" panose="020F0502020204030204" pitchFamily="34" charset="0"/>
            </a:endParaRPr>
          </a:p>
        </p:txBody>
      </p:sp>
      <p:pic>
        <p:nvPicPr>
          <p:cNvPr id="4" name="Picture 2" descr="http://revdarylwilliams.files.wordpress.com/2012/01/helping-hands-1.png">
            <a:extLst>
              <a:ext uri="{FF2B5EF4-FFF2-40B4-BE49-F238E27FC236}">
                <a16:creationId xmlns:a16="http://schemas.microsoft.com/office/drawing/2014/main" id="{36BEB0FD-8CE6-1EF9-61A5-EAF1FB4EC83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800600" y="2514600"/>
            <a:ext cx="3886200" cy="2564893"/>
          </a:xfrm>
          <a:prstGeom prst="rect">
            <a:avLst/>
          </a:prstGeom>
          <a:solidFill>
            <a:srgbClr val="FFFFFF"/>
          </a:solidFill>
        </p:spPr>
      </p:pic>
      <p:sp>
        <p:nvSpPr>
          <p:cNvPr id="3" name="Slide Number Placeholder 2">
            <a:extLst>
              <a:ext uri="{FF2B5EF4-FFF2-40B4-BE49-F238E27FC236}">
                <a16:creationId xmlns:a16="http://schemas.microsoft.com/office/drawing/2014/main" id="{81E269D5-3603-C2DB-895C-0D775C11E8DF}"/>
              </a:ext>
            </a:extLst>
          </p:cNvPr>
          <p:cNvSpPr>
            <a:spLocks noGrp="1"/>
          </p:cNvSpPr>
          <p:nvPr>
            <p:ph type="sldNum" sz="quarter" idx="12"/>
          </p:nvPr>
        </p:nvSpPr>
        <p:spPr/>
        <p:txBody>
          <a:bodyPr/>
          <a:lstStyle/>
          <a:p>
            <a:fld id="{BBAB6764-4C08-4C01-8D8B-3F1D8D826E75}" type="slidenum">
              <a:rPr lang="en-US" smtClean="0"/>
              <a:pPr/>
              <a:t>6</a:t>
            </a:fld>
            <a:endParaRPr lang="en-US"/>
          </a:p>
        </p:txBody>
      </p:sp>
    </p:spTree>
    <p:extLst>
      <p:ext uri="{BB962C8B-B14F-4D97-AF65-F5344CB8AC3E}">
        <p14:creationId xmlns:p14="http://schemas.microsoft.com/office/powerpoint/2010/main" val="29499177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828800"/>
            <a:ext cx="8686799" cy="4724400"/>
          </a:xfrm>
        </p:spPr>
        <p:txBody>
          <a:bodyPr>
            <a:normAutofit fontScale="92500" lnSpcReduction="10000"/>
          </a:bodyPr>
          <a:lstStyle/>
          <a:p>
            <a:pPr marL="0" indent="0">
              <a:buNone/>
            </a:pPr>
            <a:r>
              <a:rPr lang="en-US" b="1" dirty="0"/>
              <a:t>19</a:t>
            </a:r>
            <a:r>
              <a:rPr lang="en-US" sz="2600" b="1" dirty="0"/>
              <a:t>71:  Legislation passed</a:t>
            </a:r>
          </a:p>
          <a:p>
            <a:pPr lvl="1"/>
            <a:r>
              <a:rPr lang="en-US" sz="2800" dirty="0"/>
              <a:t>Establishes a soil loss limit</a:t>
            </a:r>
          </a:p>
          <a:p>
            <a:pPr lvl="1"/>
            <a:r>
              <a:rPr lang="en-US" sz="2800" dirty="0"/>
              <a:t>Mandates soil conservation if a complaint is filed, and district and others determine soil loss is greater than established limits</a:t>
            </a:r>
          </a:p>
          <a:p>
            <a:pPr lvl="1"/>
            <a:r>
              <a:rPr lang="en-US" sz="2800" dirty="0"/>
              <a:t>75% of mandated cost share be paid by IDALS cost share appropriations </a:t>
            </a:r>
          </a:p>
          <a:p>
            <a:pPr lvl="1"/>
            <a:r>
              <a:rPr lang="en-US" sz="2800" dirty="0"/>
              <a:t>First law of its kind in the nation</a:t>
            </a:r>
          </a:p>
          <a:p>
            <a:pPr lvl="1"/>
            <a:endParaRPr lang="en-US" sz="2800" dirty="0"/>
          </a:p>
          <a:p>
            <a:pPr marL="0" indent="0">
              <a:buNone/>
            </a:pPr>
            <a:r>
              <a:rPr lang="en-US" sz="2600" b="1" dirty="0"/>
              <a:t>1979:  Legislation challenged</a:t>
            </a:r>
          </a:p>
          <a:p>
            <a:pPr lvl="1"/>
            <a:r>
              <a:rPr lang="en-US" sz="2800" dirty="0"/>
              <a:t> Iowa Supreme Court finds law valid &amp; constitutional </a:t>
            </a:r>
            <a:endParaRPr lang="en-US" dirty="0"/>
          </a:p>
        </p:txBody>
      </p:sp>
      <p:sp>
        <p:nvSpPr>
          <p:cNvPr id="6" name="Title 2"/>
          <p:cNvSpPr txBox="1">
            <a:spLocks/>
          </p:cNvSpPr>
          <p:nvPr/>
        </p:nvSpPr>
        <p:spPr>
          <a:xfrm>
            <a:off x="228600" y="419100"/>
            <a:ext cx="8686800" cy="12192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100" b="1" dirty="0">
                <a:latin typeface="Calibri" panose="020F0502020204030204" pitchFamily="34" charset="0"/>
                <a:cs typeface="Calibri" panose="020F0502020204030204" pitchFamily="34" charset="0"/>
              </a:rPr>
              <a:t>Story of Soil &amp; Water Conservation </a:t>
            </a:r>
          </a:p>
          <a:p>
            <a:r>
              <a:rPr lang="en-US" sz="3100" b="1" dirty="0">
                <a:solidFill>
                  <a:schemeClr val="bg1"/>
                </a:solidFill>
              </a:rPr>
              <a:t>SOIL LOSS: Iowa Legislation, First in Nation</a:t>
            </a:r>
          </a:p>
        </p:txBody>
      </p:sp>
      <p:sp>
        <p:nvSpPr>
          <p:cNvPr id="3" name="Slide Number Placeholder 2">
            <a:extLst>
              <a:ext uri="{FF2B5EF4-FFF2-40B4-BE49-F238E27FC236}">
                <a16:creationId xmlns:a16="http://schemas.microsoft.com/office/drawing/2014/main" id="{551A5480-D33F-470F-FB62-1DFD3FA2FE24}"/>
              </a:ext>
            </a:extLst>
          </p:cNvPr>
          <p:cNvSpPr>
            <a:spLocks noGrp="1"/>
          </p:cNvSpPr>
          <p:nvPr>
            <p:ph type="sldNum" sz="quarter" idx="12"/>
          </p:nvPr>
        </p:nvSpPr>
        <p:spPr/>
        <p:txBody>
          <a:bodyPr/>
          <a:lstStyle/>
          <a:p>
            <a:fld id="{BBAB6764-4C08-4C01-8D8B-3F1D8D826E75}" type="slidenum">
              <a:rPr lang="en-US" smtClean="0"/>
              <a:pPr/>
              <a:t>7</a:t>
            </a:fld>
            <a:endParaRPr lang="en-US"/>
          </a:p>
        </p:txBody>
      </p:sp>
    </p:spTree>
    <p:extLst>
      <p:ext uri="{BB962C8B-B14F-4D97-AF65-F5344CB8AC3E}">
        <p14:creationId xmlns:p14="http://schemas.microsoft.com/office/powerpoint/2010/main" val="17717567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1" y="1752600"/>
            <a:ext cx="5391584" cy="5334000"/>
          </a:xfrm>
        </p:spPr>
        <p:txBody>
          <a:bodyPr>
            <a:normAutofit/>
          </a:bodyPr>
          <a:lstStyle/>
          <a:p>
            <a:r>
              <a:rPr lang="en-US" b="1" dirty="0">
                <a:solidFill>
                  <a:schemeClr val="tx1"/>
                </a:solidFill>
                <a:latin typeface="Calibri" panose="020F0502020204030204" pitchFamily="34" charset="0"/>
                <a:cs typeface="Calibri" panose="020F0502020204030204" pitchFamily="34" charset="0"/>
              </a:rPr>
              <a:t>1970: </a:t>
            </a:r>
            <a:r>
              <a:rPr lang="en-US" dirty="0">
                <a:solidFill>
                  <a:schemeClr val="tx1"/>
                </a:solidFill>
                <a:latin typeface="Calibri" panose="020F0502020204030204" pitchFamily="34" charset="0"/>
                <a:cs typeface="Calibri" panose="020F0502020204030204" pitchFamily="34" charset="0"/>
              </a:rPr>
              <a:t>Amendment passes in Legislature— all Iowa cities &amp; towns now included in soil districts &amp; urban residents in each county could vote &amp; could serve as commissioners</a:t>
            </a:r>
          </a:p>
          <a:p>
            <a:r>
              <a:rPr lang="en-US" b="1" dirty="0">
                <a:solidFill>
                  <a:schemeClr val="tx1"/>
                </a:solidFill>
                <a:latin typeface="Calibri" panose="020F0502020204030204" pitchFamily="34" charset="0"/>
                <a:cs typeface="Calibri" panose="020F0502020204030204" pitchFamily="34" charset="0"/>
              </a:rPr>
              <a:t>1997: </a:t>
            </a:r>
            <a:r>
              <a:rPr lang="en-US" dirty="0">
                <a:solidFill>
                  <a:schemeClr val="tx1"/>
                </a:solidFill>
                <a:latin typeface="Calibri" panose="020F0502020204030204" pitchFamily="34" charset="0"/>
                <a:cs typeface="Calibri" panose="020F0502020204030204" pitchFamily="34" charset="0"/>
              </a:rPr>
              <a:t>NRCS creates Urban Conservationist position</a:t>
            </a:r>
          </a:p>
          <a:p>
            <a:r>
              <a:rPr lang="en-US" b="1" dirty="0">
                <a:solidFill>
                  <a:schemeClr val="tx1"/>
                </a:solidFill>
                <a:latin typeface="Calibri" panose="020F0502020204030204" pitchFamily="34" charset="0"/>
                <a:cs typeface="Calibri" panose="020F0502020204030204" pitchFamily="34" charset="0"/>
              </a:rPr>
              <a:t>2000: </a:t>
            </a:r>
            <a:r>
              <a:rPr lang="en-US" dirty="0">
                <a:solidFill>
                  <a:schemeClr val="tx1"/>
                </a:solidFill>
                <a:latin typeface="Calibri" panose="020F0502020204030204" pitchFamily="34" charset="0"/>
                <a:cs typeface="Calibri" panose="020F0502020204030204" pitchFamily="34" charset="0"/>
              </a:rPr>
              <a:t>IDALS creates first Environmental Specialist position tasked with Urban Conservation responsibilities</a:t>
            </a:r>
          </a:p>
          <a:p>
            <a:r>
              <a:rPr lang="en-US" b="1" dirty="0">
                <a:solidFill>
                  <a:schemeClr val="tx1"/>
                </a:solidFill>
                <a:latin typeface="Calibri" panose="020F0502020204030204" pitchFamily="34" charset="0"/>
                <a:cs typeface="Calibri" panose="020F0502020204030204" pitchFamily="34" charset="0"/>
              </a:rPr>
              <a:t>2013 to present: </a:t>
            </a:r>
            <a:r>
              <a:rPr lang="en-US" dirty="0">
                <a:solidFill>
                  <a:schemeClr val="tx1"/>
                </a:solidFill>
                <a:latin typeface="Calibri" panose="020F0502020204030204" pitchFamily="34" charset="0"/>
                <a:cs typeface="Calibri" panose="020F0502020204030204" pitchFamily="34" charset="0"/>
              </a:rPr>
              <a:t>REAP and Water Quality Initiative (WQI) rules allow for urban projects</a:t>
            </a: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p>
        </p:txBody>
      </p:sp>
      <p:sp>
        <p:nvSpPr>
          <p:cNvPr id="6" name="Title 2"/>
          <p:cNvSpPr txBox="1">
            <a:spLocks/>
          </p:cNvSpPr>
          <p:nvPr/>
        </p:nvSpPr>
        <p:spPr>
          <a:xfrm>
            <a:off x="216886" y="369332"/>
            <a:ext cx="8686800" cy="12192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700" b="1" dirty="0">
                <a:solidFill>
                  <a:schemeClr val="bg1"/>
                </a:solidFill>
                <a:latin typeface="Calibri" panose="020F0502020204030204" pitchFamily="34" charset="0"/>
                <a:cs typeface="Calibri" panose="020F0502020204030204" pitchFamily="34" charset="0"/>
              </a:rPr>
              <a:t>Story of Soil &amp; Water Conservation</a:t>
            </a:r>
            <a:br>
              <a:rPr lang="en-US" b="1" dirty="0">
                <a:solidFill>
                  <a:schemeClr val="bg1"/>
                </a:solidFill>
                <a:latin typeface="Calibri" panose="020F0502020204030204" pitchFamily="34" charset="0"/>
                <a:cs typeface="Calibri" panose="020F0502020204030204" pitchFamily="34" charset="0"/>
              </a:rPr>
            </a:br>
            <a:r>
              <a:rPr lang="en-US" sz="3600" dirty="0">
                <a:solidFill>
                  <a:schemeClr val="bg1"/>
                </a:solidFill>
                <a:latin typeface="Calibri" panose="020F0502020204030204" pitchFamily="34" charset="0"/>
                <a:cs typeface="Calibri" panose="020F0502020204030204" pitchFamily="34" charset="0"/>
              </a:rPr>
              <a:t>Urban Conservation in Iowa</a:t>
            </a:r>
          </a:p>
        </p:txBody>
      </p:sp>
      <p:pic>
        <p:nvPicPr>
          <p:cNvPr id="10242" name="Picture 2" descr="http://www.ia.nrcs.usda.gov/features/images/Gallery/PermPaveCloseVert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52801" y="5241888"/>
            <a:ext cx="1353524" cy="1512961"/>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ttp://www.ia.nrcs.usda.gov/features/images/Gallery/GreenRoofWide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62599" y="5410200"/>
            <a:ext cx="1948909" cy="1295400"/>
          </a:xfrm>
          <a:prstGeom prst="rect">
            <a:avLst/>
          </a:prstGeom>
          <a:noFill/>
          <a:extLst>
            <a:ext uri="{909E8E84-426E-40DD-AFC4-6F175D3DCCD1}">
              <a14:hiddenFill xmlns:a14="http://schemas.microsoft.com/office/drawing/2010/main">
                <a:solidFill>
                  <a:srgbClr val="FFFFFF"/>
                </a:solidFill>
              </a14:hiddenFill>
            </a:ext>
          </a:extLst>
        </p:spPr>
      </p:pic>
      <p:pic>
        <p:nvPicPr>
          <p:cNvPr id="10248" name="Picture 8" descr="http://www.cwf-fcf.org/assets/images/conservation/blog/800px-storm_drain-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6497" y="2262969"/>
            <a:ext cx="2126492" cy="141766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562600" y="1752600"/>
            <a:ext cx="3353118" cy="369332"/>
          </a:xfrm>
          <a:prstGeom prst="rect">
            <a:avLst/>
          </a:prstGeom>
          <a:noFill/>
        </p:spPr>
        <p:txBody>
          <a:bodyPr wrap="square" rtlCol="0">
            <a:spAutoFit/>
          </a:bodyPr>
          <a:lstStyle/>
          <a:p>
            <a:r>
              <a:rPr lang="en-US" dirty="0">
                <a:solidFill>
                  <a:schemeClr val="bg1"/>
                </a:solidFill>
              </a:rPr>
              <a:t>URBAN POLLUTION</a:t>
            </a:r>
          </a:p>
        </p:txBody>
      </p:sp>
      <p:sp>
        <p:nvSpPr>
          <p:cNvPr id="12" name="TextBox 11"/>
          <p:cNvSpPr txBox="1"/>
          <p:nvPr/>
        </p:nvSpPr>
        <p:spPr>
          <a:xfrm>
            <a:off x="5562600" y="3657600"/>
            <a:ext cx="3406375" cy="369332"/>
          </a:xfrm>
          <a:prstGeom prst="rect">
            <a:avLst/>
          </a:prstGeom>
          <a:noFill/>
        </p:spPr>
        <p:txBody>
          <a:bodyPr wrap="square" rtlCol="0">
            <a:spAutoFit/>
          </a:bodyPr>
          <a:lstStyle/>
          <a:p>
            <a:r>
              <a:rPr lang="en-US" dirty="0"/>
              <a:t>CONSERVATION SOLUTION</a:t>
            </a:r>
          </a:p>
        </p:txBody>
      </p:sp>
      <p:pic>
        <p:nvPicPr>
          <p:cNvPr id="10250" name="Picture 10" descr="http://media.treehugger.com/assets/images/2011/10/rainbow-oil-slick-water-pollution.jpg"/>
          <p:cNvPicPr>
            <a:picLocks noChangeAspect="1" noChangeArrowheads="1"/>
          </p:cNvPicPr>
          <p:nvPr/>
        </p:nvPicPr>
        <p:blipFill rotWithShape="1">
          <a:blip r:embed="rId6">
            <a:extLst>
              <a:ext uri="{28A0092B-C50C-407E-A947-70E740481C1C}">
                <a14:useLocalDpi xmlns:a14="http://schemas.microsoft.com/office/drawing/2010/main" val="0"/>
              </a:ext>
            </a:extLst>
          </a:blip>
          <a:srcRect l="40880" r="18363"/>
          <a:stretch/>
        </p:blipFill>
        <p:spPr bwMode="auto">
          <a:xfrm>
            <a:off x="7797232" y="2026336"/>
            <a:ext cx="1027312" cy="1644322"/>
          </a:xfrm>
          <a:prstGeom prst="rect">
            <a:avLst/>
          </a:prstGeom>
          <a:noFill/>
          <a:extLst>
            <a:ext uri="{909E8E84-426E-40DD-AFC4-6F175D3DCCD1}">
              <a14:hiddenFill xmlns:a14="http://schemas.microsoft.com/office/drawing/2010/main">
                <a:solidFill>
                  <a:srgbClr val="FFFFFF"/>
                </a:solidFill>
              </a14:hiddenFill>
            </a:ext>
          </a:extLst>
        </p:spPr>
      </p:pic>
      <p:pic>
        <p:nvPicPr>
          <p:cNvPr id="10252" name="Picture 12" descr="http://www.ia.nrcs.usda.gov/news/images/DSC_30-IA-Great-Lakes38.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06508" y="4054096"/>
            <a:ext cx="1905000" cy="1266825"/>
          </a:xfrm>
          <a:prstGeom prst="rect">
            <a:avLst/>
          </a:prstGeom>
          <a:noFill/>
          <a:extLst>
            <a:ext uri="{909E8E84-426E-40DD-AFC4-6F175D3DCCD1}">
              <a14:hiddenFill xmlns:a14="http://schemas.microsoft.com/office/drawing/2010/main">
                <a:solidFill>
                  <a:srgbClr val="FFFFFF"/>
                </a:solidFill>
              </a14:hiddenFill>
            </a:ext>
          </a:extLst>
        </p:spPr>
      </p:pic>
      <p:pic>
        <p:nvPicPr>
          <p:cNvPr id="10254" name="Picture 14" descr="http://www.agriculture.state.ia.us/images/clip_image002_0005.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52801" y="4057992"/>
            <a:ext cx="1316174" cy="987131"/>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CE508D96-F46E-38BC-6866-3183DF06DC29}"/>
              </a:ext>
            </a:extLst>
          </p:cNvPr>
          <p:cNvSpPr>
            <a:spLocks noGrp="1"/>
          </p:cNvSpPr>
          <p:nvPr>
            <p:ph type="sldNum" sz="quarter" idx="12"/>
          </p:nvPr>
        </p:nvSpPr>
        <p:spPr/>
        <p:txBody>
          <a:bodyPr/>
          <a:lstStyle/>
          <a:p>
            <a:fld id="{BBAB6764-4C08-4C01-8D8B-3F1D8D826E75}" type="slidenum">
              <a:rPr lang="en-US" smtClean="0"/>
              <a:pPr/>
              <a:t>8</a:t>
            </a:fld>
            <a:endParaRPr lang="en-US"/>
          </a:p>
        </p:txBody>
      </p:sp>
    </p:spTree>
    <p:extLst>
      <p:ext uri="{BB962C8B-B14F-4D97-AF65-F5344CB8AC3E}">
        <p14:creationId xmlns:p14="http://schemas.microsoft.com/office/powerpoint/2010/main" val="16815052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63E06F-84B9-98E6-C167-A812D22582B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C1B7FCA-4EC6-533E-A26D-A821B2491996}"/>
              </a:ext>
            </a:extLst>
          </p:cNvPr>
          <p:cNvSpPr>
            <a:spLocks noGrp="1"/>
          </p:cNvSpPr>
          <p:nvPr>
            <p:ph type="ctrTitle"/>
          </p:nvPr>
        </p:nvSpPr>
        <p:spPr>
          <a:xfrm>
            <a:off x="685800" y="457200"/>
            <a:ext cx="7772400" cy="1473200"/>
          </a:xfrm>
        </p:spPr>
        <p:txBody>
          <a:bodyPr anchor="b">
            <a:normAutofit/>
          </a:bodyPr>
          <a:lstStyle/>
          <a:p>
            <a:r>
              <a:rPr lang="en-US" sz="4400" dirty="0"/>
              <a:t>Understanding Elected Duties</a:t>
            </a:r>
            <a:endParaRPr lang="en-US" dirty="0"/>
          </a:p>
        </p:txBody>
      </p:sp>
      <p:sp>
        <p:nvSpPr>
          <p:cNvPr id="9" name="Subtitle 2">
            <a:extLst>
              <a:ext uri="{FF2B5EF4-FFF2-40B4-BE49-F238E27FC236}">
                <a16:creationId xmlns:a16="http://schemas.microsoft.com/office/drawing/2014/main" id="{AF264715-0FE6-45DD-9B75-A01088598A8E}"/>
              </a:ext>
            </a:extLst>
          </p:cNvPr>
          <p:cNvSpPr>
            <a:spLocks noGrp="1"/>
          </p:cNvSpPr>
          <p:nvPr>
            <p:ph type="subTitle" idx="1"/>
          </p:nvPr>
        </p:nvSpPr>
        <p:spPr>
          <a:xfrm>
            <a:off x="1371600" y="1930401"/>
            <a:ext cx="6400800" cy="1270000"/>
          </a:xfrm>
        </p:spPr>
        <p:txBody>
          <a:bodyPr>
            <a:normAutofit fontScale="25000" lnSpcReduction="20000"/>
          </a:bodyPr>
          <a:lstStyle/>
          <a:p>
            <a:endParaRPr lang="en-US" sz="3600" dirty="0"/>
          </a:p>
          <a:p>
            <a:endParaRPr lang="en-US" sz="3600" dirty="0"/>
          </a:p>
          <a:p>
            <a:endParaRPr lang="en-US" sz="3600" dirty="0"/>
          </a:p>
          <a:p>
            <a:r>
              <a:rPr lang="en-US" sz="12800" dirty="0"/>
              <a:t>Commissioners Protecting Iowa’s Natural Resources for 85 Years</a:t>
            </a:r>
          </a:p>
        </p:txBody>
      </p:sp>
      <p:pic>
        <p:nvPicPr>
          <p:cNvPr id="2" name="Picture 1" descr="A logo of a state&#10;&#10;Description automatically generated">
            <a:extLst>
              <a:ext uri="{FF2B5EF4-FFF2-40B4-BE49-F238E27FC236}">
                <a16:creationId xmlns:a16="http://schemas.microsoft.com/office/drawing/2014/main" id="{925B6F9A-C356-5FE1-20EA-B506716228C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097" t="10579" r="3659" b="22329"/>
          <a:stretch/>
        </p:blipFill>
        <p:spPr>
          <a:xfrm>
            <a:off x="3945755" y="4267200"/>
            <a:ext cx="1252490" cy="931164"/>
          </a:xfrm>
          <a:prstGeom prst="rect">
            <a:avLst/>
          </a:prstGeom>
        </p:spPr>
      </p:pic>
    </p:spTree>
    <p:extLst>
      <p:ext uri="{BB962C8B-B14F-4D97-AF65-F5344CB8AC3E}">
        <p14:creationId xmlns:p14="http://schemas.microsoft.com/office/powerpoint/2010/main" val="20301050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6624</TotalTime>
  <Words>3555</Words>
  <Application>Microsoft Macintosh PowerPoint</Application>
  <PresentationFormat>On-screen Show (4:3)</PresentationFormat>
  <Paragraphs>528</Paragraphs>
  <Slides>50</Slides>
  <Notes>50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50</vt:i4>
      </vt:variant>
    </vt:vector>
  </HeadingPairs>
  <TitlesOfParts>
    <vt:vector size="58" baseType="lpstr">
      <vt:lpstr>Arial</vt:lpstr>
      <vt:lpstr>Calibri</vt:lpstr>
      <vt:lpstr>Calibri Light (Headings)</vt:lpstr>
      <vt:lpstr>Candara</vt:lpstr>
      <vt:lpstr>Google Sans</vt:lpstr>
      <vt:lpstr>Symbol</vt:lpstr>
      <vt:lpstr>Wingdings</vt:lpstr>
      <vt:lpstr>Waveform</vt:lpstr>
      <vt:lpstr> Soil &amp; Water  Conservation District  Commissioner Orientation</vt:lpstr>
      <vt:lpstr>Housekeeping</vt:lpstr>
      <vt:lpstr>Topic Outline</vt:lpstr>
      <vt:lpstr> Story of Soil &amp; Water Conservation  Father of Soil Conservation </vt:lpstr>
      <vt:lpstr>Story of Soil &amp; Water Conservation Soil Conservation Act</vt:lpstr>
      <vt:lpstr>PowerPoint Presentation</vt:lpstr>
      <vt:lpstr>PowerPoint Presentation</vt:lpstr>
      <vt:lpstr>PowerPoint Presentation</vt:lpstr>
      <vt:lpstr>Understanding Elected Duties</vt:lpstr>
      <vt:lpstr>Conservation Districts Defined</vt:lpstr>
      <vt:lpstr>General SWCD Powers  Section 161A.7 </vt:lpstr>
      <vt:lpstr>More General SWCD Powers Section 161A.7 (cont.) </vt:lpstr>
      <vt:lpstr>Commissioner Responsibilities</vt:lpstr>
      <vt:lpstr>Public Meetings</vt:lpstr>
      <vt:lpstr>Agendas</vt:lpstr>
      <vt:lpstr>Closed Session - Chapter 21.5 Most common reasons</vt:lpstr>
      <vt:lpstr>Open Records – Chapter 22</vt:lpstr>
      <vt:lpstr>Gift Law for Elected Officials Chapter 68B.22</vt:lpstr>
      <vt:lpstr>Conflicts of Interest</vt:lpstr>
      <vt:lpstr>   Required Five-year Plans</vt:lpstr>
      <vt:lpstr>     District Annual Work Plan</vt:lpstr>
      <vt:lpstr>Fiduciary Responsibility</vt:lpstr>
      <vt:lpstr>Fiduciary Responsibility (Cont.)</vt:lpstr>
      <vt:lpstr>   Commissioner Expense Fund </vt:lpstr>
      <vt:lpstr>OVERVIEW: District Funds Sources</vt:lpstr>
      <vt:lpstr>Conservation Outreach</vt:lpstr>
      <vt:lpstr>Conservation Outreach</vt:lpstr>
      <vt:lpstr>    Conservation Outreach  Be a vocal advocate, promote conservation</vt:lpstr>
      <vt:lpstr>Resolutions Process</vt:lpstr>
      <vt:lpstr>Partnerships …you don’t have to go it alone!</vt:lpstr>
      <vt:lpstr>Core Partners in Conservation </vt:lpstr>
      <vt:lpstr>Partnership Agreements Between NRCS, IDALS &amp; each SWCD</vt:lpstr>
      <vt:lpstr>PowerPoint Presentation</vt:lpstr>
      <vt:lpstr>National Association of  Conservation Districts (NACD)</vt:lpstr>
      <vt:lpstr>PowerPoint Presentation</vt:lpstr>
      <vt:lpstr>CDI’s Mission and  Function</vt:lpstr>
      <vt:lpstr>CDI’s Structure</vt:lpstr>
      <vt:lpstr>PowerPoint Presentation</vt:lpstr>
      <vt:lpstr> CDI      CDI Membership Benefits  </vt:lpstr>
      <vt:lpstr>Membership Benefits (Cont.)</vt:lpstr>
      <vt:lpstr>              Membership Benefits (Cont.)  </vt:lpstr>
      <vt:lpstr>CDI Regional Directors and Alternates</vt:lpstr>
      <vt:lpstr>CDI Executive Committee   </vt:lpstr>
      <vt:lpstr>Upcoming Events</vt:lpstr>
      <vt:lpstr>      Rising to New Opportunities Why?</vt:lpstr>
      <vt:lpstr>     Rising to New Opportunities              Why conserve Iowa’s soil &amp; water?</vt:lpstr>
      <vt:lpstr>Rising to New Opportunities Funding Sources</vt:lpstr>
      <vt:lpstr>R     Rising to New Opportunities Policy Engagement</vt:lpstr>
      <vt:lpstr>L       Leave a Legacy of Your Work</vt:lpstr>
      <vt:lpstr>What’s needed? Call CDI</vt:lpstr>
    </vt:vector>
  </TitlesOfParts>
  <Company>USDA OCIO-ITS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clare.kerofsky</dc:creator>
  <cp:lastModifiedBy>Jeri Administration-Ehama Institute</cp:lastModifiedBy>
  <cp:revision>448</cp:revision>
  <dcterms:created xsi:type="dcterms:W3CDTF">2012-09-30T12:51:52Z</dcterms:created>
  <dcterms:modified xsi:type="dcterms:W3CDTF">2025-02-06T19:33:03Z</dcterms:modified>
</cp:coreProperties>
</file>